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6" r:id="rId2"/>
    <p:sldId id="493" r:id="rId3"/>
    <p:sldId id="495" r:id="rId4"/>
    <p:sldId id="520" r:id="rId5"/>
    <p:sldId id="494" r:id="rId6"/>
    <p:sldId id="521" r:id="rId7"/>
    <p:sldId id="389" r:id="rId8"/>
    <p:sldId id="515" r:id="rId9"/>
    <p:sldId id="487" r:id="rId10"/>
    <p:sldId id="392" r:id="rId11"/>
    <p:sldId id="424" r:id="rId12"/>
    <p:sldId id="499" r:id="rId13"/>
    <p:sldId id="431" r:id="rId14"/>
    <p:sldId id="331" r:id="rId15"/>
    <p:sldId id="473" r:id="rId16"/>
    <p:sldId id="486" r:id="rId17"/>
    <p:sldId id="500" r:id="rId18"/>
    <p:sldId id="391" r:id="rId19"/>
    <p:sldId id="468" r:id="rId20"/>
    <p:sldId id="503" r:id="rId21"/>
    <p:sldId id="469" r:id="rId22"/>
    <p:sldId id="461" r:id="rId23"/>
    <p:sldId id="501" r:id="rId24"/>
    <p:sldId id="506" r:id="rId25"/>
    <p:sldId id="502" r:id="rId26"/>
    <p:sldId id="504" r:id="rId27"/>
    <p:sldId id="498" r:id="rId28"/>
    <p:sldId id="507" r:id="rId29"/>
    <p:sldId id="508" r:id="rId30"/>
    <p:sldId id="509" r:id="rId31"/>
    <p:sldId id="510" r:id="rId32"/>
    <p:sldId id="511" r:id="rId33"/>
    <p:sldId id="512" r:id="rId34"/>
    <p:sldId id="513" r:id="rId35"/>
    <p:sldId id="491" r:id="rId36"/>
    <p:sldId id="514" r:id="rId37"/>
    <p:sldId id="516" r:id="rId38"/>
    <p:sldId id="286" r:id="rId39"/>
    <p:sldId id="517" r:id="rId40"/>
    <p:sldId id="3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9A76D1-FD30-7416-DD14-60C8D2F55480}" name="mezzinis@student.ubc.ca" initials="" userId="S::mezzinis@student.ubc.ca::90294d8f-36e5-4373-8ba0-206183d3c3c1" providerId="AD"/>
  <p188:author id="{577ACBD5-746E-0599-4EAD-2CFB9BDB328B}" name="Stefano Mezzini" initials="SM" userId="b90dc910abf00f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9001D"/>
    <a:srgbClr val="0571B0"/>
    <a:srgbClr val="762A83"/>
    <a:srgbClr val="1B7837"/>
    <a:srgbClr val="92D050"/>
    <a:srgbClr val="4477AA"/>
    <a:srgbClr val="A6A6A6"/>
    <a:srgbClr val="D0CE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7241" autoAdjust="0"/>
  </p:normalViewPr>
  <p:slideViewPr>
    <p:cSldViewPr snapToGrid="0" showGuides="1">
      <p:cViewPr varScale="1">
        <p:scale>
          <a:sx n="89" d="100"/>
          <a:sy n="89" d="100"/>
        </p:scale>
        <p:origin x="566" y="51"/>
      </p:cViewPr>
      <p:guideLst>
        <p:guide orient="horz" pos="2160"/>
        <p:guide pos="3840"/>
      </p:guideLst>
    </p:cSldViewPr>
  </p:slideViewPr>
  <p:outlineViewPr>
    <p:cViewPr>
      <p:scale>
        <a:sx n="33" d="100"/>
        <a:sy n="33" d="100"/>
      </p:scale>
      <p:origin x="0" y="-1104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1" d="100"/>
          <a:sy n="91" d="100"/>
        </p:scale>
        <p:origin x="375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4979-ADC5-4005-BF41-59064C04AD99}" type="datetimeFigureOut">
              <a:rPr lang="en-CA" smtClean="0"/>
              <a:t>2025-09-26</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B33A-8DEA-47D0-8327-8AA1D94CACC1}" type="slidenum">
              <a:rPr lang="en-CA" smtClean="0"/>
              <a:t>‹#›</a:t>
            </a:fld>
            <a:endParaRPr lang="en-CA" dirty="0"/>
          </a:p>
        </p:txBody>
      </p:sp>
    </p:spTree>
    <p:extLst>
      <p:ext uri="{BB962C8B-B14F-4D97-AF65-F5344CB8AC3E}">
        <p14:creationId xmlns:p14="http://schemas.microsoft.com/office/powerpoint/2010/main" val="1322287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BABB33A-8DEA-47D0-8327-8AA1D94CACC1}" type="slidenum">
              <a:rPr lang="en-CA" smtClean="0"/>
              <a:t>1</a:t>
            </a:fld>
            <a:endParaRPr lang="en-CA" dirty="0"/>
          </a:p>
        </p:txBody>
      </p:sp>
    </p:spTree>
    <p:extLst>
      <p:ext uri="{BB962C8B-B14F-4D97-AF65-F5344CB8AC3E}">
        <p14:creationId xmlns:p14="http://schemas.microsoft.com/office/powerpoint/2010/main" val="1439553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Amiskwaciy Wâskahikan: </a:t>
            </a:r>
          </a:p>
          <a:p>
            <a:pPr lvl="1"/>
            <a:r>
              <a:rPr lang="en-US" dirty="0"/>
              <a:t>Nehiyawak: https://youtu.be/mjTFh_AnYmY?si=aHFz0t2AFfP71XbN&amp;t=13</a:t>
            </a:r>
          </a:p>
          <a:p>
            <a:pPr lvl="1"/>
            <a:r>
              <a:rPr lang="en-US" dirty="0"/>
              <a:t>Stoney Nakoda are also called Ĩyãħé Nakón mąkóce, but I couldn’t find a clear pronunciation of the name</a:t>
            </a:r>
          </a:p>
          <a:p>
            <a:pPr lvl="1"/>
            <a:r>
              <a:rPr lang="en-US" dirty="0"/>
              <a:t>Niitsítpi: /nit’si’tpi/ https://youtu.be/A0e6I6wKi9Q?si=pHiNdlrHEurcllrJ&amp;t=16</a:t>
            </a:r>
          </a:p>
          <a:p>
            <a:pPr lvl="1"/>
            <a:r>
              <a:rPr lang="en-US" dirty="0"/>
              <a:t>Tsuut’ina: /tsuu-t</a:t>
            </a:r>
            <a:r>
              <a:rPr lang="it-IT" dirty="0"/>
              <a:t>è</a:t>
            </a:r>
            <a:r>
              <a:rPr lang="en-US" dirty="0"/>
              <a:t>na/ https://youtu.be/iuoUF0n90iU?si=MlgeoB0_fII3lBVA&amp;t=17</a:t>
            </a:r>
          </a:p>
          <a:p>
            <a:pPr lvl="1"/>
            <a:r>
              <a:rPr lang="en-US" dirty="0"/>
              <a:t>Michif: https://youtu.be/NxwL20Kf0YA?si=kAZ4o-otCz1-ju2B&amp;t=245</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3</a:t>
            </a:fld>
            <a:endParaRPr lang="en-CA" dirty="0"/>
          </a:p>
        </p:txBody>
      </p:sp>
    </p:spTree>
    <p:extLst>
      <p:ext uri="{BB962C8B-B14F-4D97-AF65-F5344CB8AC3E}">
        <p14:creationId xmlns:p14="http://schemas.microsoft.com/office/powerpoint/2010/main" val="421466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highlight is 1985-2025: 40 years</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7</a:t>
            </a:fld>
            <a:endParaRPr lang="en-CA" dirty="0"/>
          </a:p>
        </p:txBody>
      </p:sp>
    </p:spTree>
    <p:extLst>
      <p:ext uri="{BB962C8B-B14F-4D97-AF65-F5344CB8AC3E}">
        <p14:creationId xmlns:p14="http://schemas.microsoft.com/office/powerpoint/2010/main" val="329287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temperatures are high, mammals will often reduce their movement rates and search for thermal </a:t>
            </a:r>
            <a:r>
              <a:rPr lang="en-US" dirty="0" err="1"/>
              <a:t>regufia</a:t>
            </a:r>
            <a:r>
              <a:rPr lang="en-US" dirty="0"/>
              <a:t>, areas that are buffered from heat and provide protection from the extremes.</a:t>
            </a:r>
          </a:p>
          <a:p>
            <a:endParaRPr lang="en-US" dirty="0"/>
          </a:p>
          <a:p>
            <a:r>
              <a:rPr lang="en-US" dirty="0"/>
              <a:t>However, mammals’ movement behavior also depends on a series of other drivers, such as…</a:t>
            </a:r>
          </a:p>
          <a:p>
            <a:endParaRPr lang="en-US" dirty="0"/>
          </a:p>
          <a:p>
            <a:r>
              <a:rPr lang="en-US" dirty="0"/>
              <a:t>Temperature, in turn, affects each of these drivers, so it is important to disentangle each of these effects carefully.</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9</a:t>
            </a:fld>
            <a:endParaRPr lang="en-CA" dirty="0"/>
          </a:p>
        </p:txBody>
      </p:sp>
    </p:spTree>
    <p:extLst>
      <p:ext uri="{BB962C8B-B14F-4D97-AF65-F5344CB8AC3E}">
        <p14:creationId xmlns:p14="http://schemas.microsoft.com/office/powerpoint/2010/main" val="234559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western Canada in part due to its variety of habitats and wide range in elevation.</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11</a:t>
            </a:fld>
            <a:endParaRPr lang="en-CA" dirty="0"/>
          </a:p>
        </p:txBody>
      </p:sp>
    </p:spTree>
    <p:extLst>
      <p:ext uri="{BB962C8B-B14F-4D97-AF65-F5344CB8AC3E}">
        <p14:creationId xmlns:p14="http://schemas.microsoft.com/office/powerpoint/2010/main" val="21006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included 1.5 M GPS locations across 6 mammal species and two different caribou ecotypes.</a:t>
            </a:r>
          </a:p>
          <a:p>
            <a:endParaRPr lang="en-US" dirty="0"/>
          </a:p>
          <a:p>
            <a:r>
              <a:rPr lang="en-US" dirty="0"/>
              <a:t>Specifically, we had data from boreal caribou and wolves, southern mountain caribou, grizzly bears, elk, cougars, and mountain goats from Cathedral Park.</a:t>
            </a:r>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12</a:t>
            </a:fld>
            <a:endParaRPr lang="en-CA" dirty="0"/>
          </a:p>
        </p:txBody>
      </p:sp>
    </p:spTree>
    <p:extLst>
      <p:ext uri="{BB962C8B-B14F-4D97-AF65-F5344CB8AC3E}">
        <p14:creationId xmlns:p14="http://schemas.microsoft.com/office/powerpoint/2010/main" val="380479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figures show how boreal caribou altered their movement phenology in response to temperature. Red areas indicate less movement, while green areas indicate more movement. Panel A shows caribou’s relative change in distance traveled throughout the day, while panel B shows changes throughout the year. In panel A, we can see that caribou moved the least when temperatures were between -10 and 20 degrees, and they moved about 4 times as much when temperatures were above 20 degrees or below minus 20 degrees. Seasonally, caribou moved the least on COLD winter and spring days and on HOT summer days. They moved the most in fall and on warm winter or spring days.</a:t>
            </a:r>
          </a:p>
          <a:p>
            <a:endParaRPr lang="en-US" dirty="0"/>
          </a:p>
          <a:p>
            <a:endParaRPr lang="en-CA" dirty="0"/>
          </a:p>
        </p:txBody>
      </p:sp>
      <p:sp>
        <p:nvSpPr>
          <p:cNvPr id="4" name="Slide Number Placeholder 3"/>
          <p:cNvSpPr>
            <a:spLocks noGrp="1"/>
          </p:cNvSpPr>
          <p:nvPr>
            <p:ph type="sldNum" sz="quarter" idx="5"/>
          </p:nvPr>
        </p:nvSpPr>
        <p:spPr/>
        <p:txBody>
          <a:bodyPr/>
          <a:lstStyle/>
          <a:p>
            <a:fld id="{0BABB33A-8DEA-47D0-8327-8AA1D94CACC1}" type="slidenum">
              <a:rPr lang="en-CA" smtClean="0"/>
              <a:t>15</a:t>
            </a:fld>
            <a:endParaRPr lang="en-CA" dirty="0"/>
          </a:p>
        </p:txBody>
      </p:sp>
    </p:spTree>
    <p:extLst>
      <p:ext uri="{BB962C8B-B14F-4D97-AF65-F5344CB8AC3E}">
        <p14:creationId xmlns:p14="http://schemas.microsoft.com/office/powerpoint/2010/main" val="1217853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D054-95E6-4F6E-AA26-4ABD3627C48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B81B66-BE12-42D2-9657-F3755446C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348FDD-960D-4F6A-B827-8ACB4C683E10}"/>
              </a:ext>
            </a:extLst>
          </p:cNvPr>
          <p:cNvSpPr>
            <a:spLocks noGrp="1"/>
          </p:cNvSpPr>
          <p:nvPr>
            <p:ph type="dt" sz="half" idx="10"/>
          </p:nvPr>
        </p:nvSpPr>
        <p:spPr/>
        <p:txBody>
          <a:bodyPr/>
          <a:lstStyle/>
          <a:p>
            <a:fld id="{47F6A881-0DA4-4B12-8584-044839CF2490}" type="datetime1">
              <a:rPr lang="en-CA" smtClean="0"/>
              <a:t>2025-09-26</a:t>
            </a:fld>
            <a:endParaRPr lang="en-CA" dirty="0"/>
          </a:p>
        </p:txBody>
      </p:sp>
      <p:sp>
        <p:nvSpPr>
          <p:cNvPr id="5" name="Footer Placeholder 4">
            <a:extLst>
              <a:ext uri="{FF2B5EF4-FFF2-40B4-BE49-F238E27FC236}">
                <a16:creationId xmlns:a16="http://schemas.microsoft.com/office/drawing/2014/main" id="{F20DDBE7-5CA8-4453-8B78-B02C3B6C296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C78C4B2-0253-4B81-8549-FFB57CF86A6A}"/>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70992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DE21405-5586-4865-AB4A-86522EA2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0423BE-F904-4820-AEDD-0A7128F6C336}"/>
              </a:ext>
            </a:extLst>
          </p:cNvPr>
          <p:cNvSpPr>
            <a:spLocks noGrp="1"/>
          </p:cNvSpPr>
          <p:nvPr>
            <p:ph type="dt" sz="half" idx="10"/>
          </p:nvPr>
        </p:nvSpPr>
        <p:spPr/>
        <p:txBody>
          <a:bodyPr/>
          <a:lstStyle/>
          <a:p>
            <a:fld id="{3009FAEE-F1CC-4EC0-829A-92BB3233FC91}" type="datetime1">
              <a:rPr lang="en-CA" smtClean="0"/>
              <a:t>2025-09-26</a:t>
            </a:fld>
            <a:endParaRPr lang="en-CA" dirty="0"/>
          </a:p>
        </p:txBody>
      </p:sp>
      <p:sp>
        <p:nvSpPr>
          <p:cNvPr id="5" name="Footer Placeholder 4">
            <a:extLst>
              <a:ext uri="{FF2B5EF4-FFF2-40B4-BE49-F238E27FC236}">
                <a16:creationId xmlns:a16="http://schemas.microsoft.com/office/drawing/2014/main" id="{246703C5-ACFD-47BF-A82F-028079F3A6B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2C8EEEC-87D9-4DFA-A61F-FA41401D939B}"/>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37852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8F179-8AB2-4577-A2AC-2656F82A5FE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756DE1-5614-49F0-B061-3EE3806A98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C6E6BC-0609-435D-9E4B-242BCE5AE1E3}"/>
              </a:ext>
            </a:extLst>
          </p:cNvPr>
          <p:cNvSpPr>
            <a:spLocks noGrp="1"/>
          </p:cNvSpPr>
          <p:nvPr>
            <p:ph type="dt" sz="half" idx="10"/>
          </p:nvPr>
        </p:nvSpPr>
        <p:spPr/>
        <p:txBody>
          <a:bodyPr/>
          <a:lstStyle/>
          <a:p>
            <a:fld id="{9F916A10-5ECF-44F3-957F-EB17787E5D38}" type="datetime1">
              <a:rPr lang="en-CA" smtClean="0"/>
              <a:t>2025-09-26</a:t>
            </a:fld>
            <a:endParaRPr lang="en-CA" dirty="0"/>
          </a:p>
        </p:txBody>
      </p:sp>
      <p:sp>
        <p:nvSpPr>
          <p:cNvPr id="5" name="Footer Placeholder 4">
            <a:extLst>
              <a:ext uri="{FF2B5EF4-FFF2-40B4-BE49-F238E27FC236}">
                <a16:creationId xmlns:a16="http://schemas.microsoft.com/office/drawing/2014/main" id="{68866D14-2EEC-4D62-96C2-98E9ADF49B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094EE05-5F6D-448C-A880-56DC3135AAD4}"/>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8834797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7" name="Slide Number Placeholder 5">
            <a:extLst>
              <a:ext uri="{FF2B5EF4-FFF2-40B4-BE49-F238E27FC236}">
                <a16:creationId xmlns:a16="http://schemas.microsoft.com/office/drawing/2014/main" id="{FAF03F83-8538-438D-BEFA-E4141E4CBD32}"/>
              </a:ext>
            </a:extLst>
          </p:cNvPr>
          <p:cNvSpPr>
            <a:spLocks noGrp="1"/>
          </p:cNvSpPr>
          <p:nvPr>
            <p:ph type="sldNum" sz="quarter" idx="12"/>
          </p:nvPr>
        </p:nvSpPr>
        <p:spPr>
          <a:xfrm>
            <a:off x="11160000" y="6356350"/>
            <a:ext cx="720000" cy="365125"/>
          </a:xfrm>
          <a:prstGeom prst="rect">
            <a:avLst/>
          </a:prstGeom>
        </p:spPr>
        <p:txBody>
          <a:bodyPr/>
          <a:lstStyle>
            <a:lvl1pPr algn="r">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406690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CF2-1DD0-4A14-AABD-3CEE5C94F231}"/>
              </a:ext>
            </a:extLst>
          </p:cNvPr>
          <p:cNvSpPr>
            <a:spLocks noGrp="1"/>
          </p:cNvSpPr>
          <p:nvPr>
            <p:ph type="title"/>
          </p:nvPr>
        </p:nvSpPr>
        <p:spPr>
          <a:xfrm>
            <a:off x="838800" y="174752"/>
            <a:ext cx="10515600" cy="711200"/>
          </a:xfrm>
          <a:prstGeom prst="rect">
            <a:avLst/>
          </a:prstGeom>
        </p:spPr>
        <p:txBody>
          <a:bodyPr anchor="ctr">
            <a:noAutofit/>
          </a:bodyPr>
          <a:lstStyle>
            <a:lvl1pPr>
              <a:defRPr sz="4000" b="0">
                <a:latin typeface="+mn-l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E3667930-6FFC-451B-B746-425304418689}"/>
              </a:ext>
            </a:extLst>
          </p:cNvPr>
          <p:cNvSpPr>
            <a:spLocks noGrp="1"/>
          </p:cNvSpPr>
          <p:nvPr>
            <p:ph idx="1"/>
          </p:nvPr>
        </p:nvSpPr>
        <p:spPr>
          <a:xfrm>
            <a:off x="838200" y="1089151"/>
            <a:ext cx="10515600" cy="5087811"/>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A345CD86-C52F-4AA9-96E0-184BABC8776C}"/>
              </a:ext>
            </a:extLst>
          </p:cNvPr>
          <p:cNvSpPr>
            <a:spLocks noGrp="1"/>
          </p:cNvSpPr>
          <p:nvPr>
            <p:ph type="dt" sz="half" idx="10"/>
          </p:nvPr>
        </p:nvSpPr>
        <p:spPr/>
        <p:txBody>
          <a:bodyPr/>
          <a:lstStyle/>
          <a:p>
            <a:fld id="{68506A56-F011-47E3-BDF2-76FCD11FBD18}" type="datetime1">
              <a:rPr lang="en-CA" smtClean="0"/>
              <a:t>2025-09-26</a:t>
            </a:fld>
            <a:endParaRPr lang="en-CA" dirty="0"/>
          </a:p>
        </p:txBody>
      </p:sp>
      <p:sp>
        <p:nvSpPr>
          <p:cNvPr id="5" name="Footer Placeholder 4">
            <a:extLst>
              <a:ext uri="{FF2B5EF4-FFF2-40B4-BE49-F238E27FC236}">
                <a16:creationId xmlns:a16="http://schemas.microsoft.com/office/drawing/2014/main" id="{EF1C33D9-5DB3-430C-8772-7AA727622DB4}"/>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50D64EC-19F7-459F-A41F-8A0107EEC1C0}"/>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7281561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1330-1BFA-4A05-8F87-055B4F30D6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58D40C6-6EA7-422F-AC55-499138049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4563A-D83D-4809-AA56-1D1D3AEBD439}"/>
              </a:ext>
            </a:extLst>
          </p:cNvPr>
          <p:cNvSpPr>
            <a:spLocks noGrp="1"/>
          </p:cNvSpPr>
          <p:nvPr>
            <p:ph type="dt" sz="half" idx="10"/>
          </p:nvPr>
        </p:nvSpPr>
        <p:spPr/>
        <p:txBody>
          <a:bodyPr/>
          <a:lstStyle/>
          <a:p>
            <a:fld id="{4F7C15B3-FECB-4982-B46E-1A0FB5D4B0B8}" type="datetime1">
              <a:rPr lang="en-CA" smtClean="0"/>
              <a:t>2025-09-26</a:t>
            </a:fld>
            <a:endParaRPr lang="en-CA" dirty="0"/>
          </a:p>
        </p:txBody>
      </p:sp>
      <p:sp>
        <p:nvSpPr>
          <p:cNvPr id="5" name="Footer Placeholder 4">
            <a:extLst>
              <a:ext uri="{FF2B5EF4-FFF2-40B4-BE49-F238E27FC236}">
                <a16:creationId xmlns:a16="http://schemas.microsoft.com/office/drawing/2014/main" id="{6AD6E979-2595-4D12-9761-124040704C8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BAC6602-D585-4AED-92AC-1C1F5C4A1728}"/>
              </a:ext>
            </a:extLst>
          </p:cNvPr>
          <p:cNvSpPr>
            <a:spLocks noGrp="1"/>
          </p:cNvSpPr>
          <p:nvPr>
            <p:ph type="sldNum" sz="quarter" idx="12"/>
          </p:nvPr>
        </p:nvSpPr>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0524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E9F51-A3F7-413D-9B2A-EA9D0E651A2E}"/>
              </a:ext>
            </a:extLst>
          </p:cNvPr>
          <p:cNvSpPr>
            <a:spLocks noGrp="1"/>
          </p:cNvSpPr>
          <p:nvPr>
            <p:ph sz="half" idx="1"/>
          </p:nvPr>
        </p:nvSpPr>
        <p:spPr>
          <a:xfrm>
            <a:off x="838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05493E89-5F3C-4D38-BB65-334988500288}"/>
              </a:ext>
            </a:extLst>
          </p:cNvPr>
          <p:cNvSpPr>
            <a:spLocks noGrp="1"/>
          </p:cNvSpPr>
          <p:nvPr>
            <p:ph sz="half" idx="2"/>
          </p:nvPr>
        </p:nvSpPr>
        <p:spPr>
          <a:xfrm>
            <a:off x="6172200" y="860425"/>
            <a:ext cx="5181600" cy="5316538"/>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Date Placeholder 4">
            <a:extLst>
              <a:ext uri="{FF2B5EF4-FFF2-40B4-BE49-F238E27FC236}">
                <a16:creationId xmlns:a16="http://schemas.microsoft.com/office/drawing/2014/main" id="{700419F5-B250-4B8B-9CD7-FE6AD397F514}"/>
              </a:ext>
            </a:extLst>
          </p:cNvPr>
          <p:cNvSpPr>
            <a:spLocks noGrp="1"/>
          </p:cNvSpPr>
          <p:nvPr>
            <p:ph type="dt" sz="half" idx="10"/>
          </p:nvPr>
        </p:nvSpPr>
        <p:spPr/>
        <p:txBody>
          <a:bodyPr/>
          <a:lstStyle/>
          <a:p>
            <a:fld id="{A005C2CD-72A8-4D2B-9D16-4419BD3648E0}" type="datetime1">
              <a:rPr lang="en-CA" smtClean="0"/>
              <a:t>2025-09-26</a:t>
            </a:fld>
            <a:endParaRPr lang="en-CA" dirty="0"/>
          </a:p>
        </p:txBody>
      </p:sp>
      <p:sp>
        <p:nvSpPr>
          <p:cNvPr id="6" name="Footer Placeholder 5">
            <a:extLst>
              <a:ext uri="{FF2B5EF4-FFF2-40B4-BE49-F238E27FC236}">
                <a16:creationId xmlns:a16="http://schemas.microsoft.com/office/drawing/2014/main" id="{F3CDD209-E974-4DF7-965C-648DE31DACF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190FFB7-002F-4585-A91A-4EE8EB02B67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
        <p:nvSpPr>
          <p:cNvPr id="9" name="Title 1">
            <a:extLst>
              <a:ext uri="{FF2B5EF4-FFF2-40B4-BE49-F238E27FC236}">
                <a16:creationId xmlns:a16="http://schemas.microsoft.com/office/drawing/2014/main" id="{B1CE1919-8F3A-4C14-80D5-9D693EC56391}"/>
              </a:ext>
            </a:extLst>
          </p:cNvPr>
          <p:cNvSpPr>
            <a:spLocks noGrp="1"/>
          </p:cNvSpPr>
          <p:nvPr>
            <p:ph type="title"/>
          </p:nvPr>
        </p:nvSpPr>
        <p:spPr>
          <a:xfrm>
            <a:off x="838800" y="174752"/>
            <a:ext cx="10515600" cy="507173"/>
          </a:xfrm>
          <a:prstGeom prst="rect">
            <a:avLst/>
          </a:prstGeom>
        </p:spPr>
        <p:txBody>
          <a:bodyPr>
            <a:noAutofit/>
          </a:bodyPr>
          <a:lstStyle>
            <a:lvl1pPr>
              <a:defRPr sz="3200" b="1"/>
            </a:lvl1pPr>
          </a:lstStyle>
          <a:p>
            <a:r>
              <a:rPr lang="en-US" dirty="0"/>
              <a:t>Click to edit Master title style</a:t>
            </a:r>
            <a:endParaRPr lang="en-CA" dirty="0"/>
          </a:p>
        </p:txBody>
      </p:sp>
    </p:spTree>
    <p:extLst>
      <p:ext uri="{BB962C8B-B14F-4D97-AF65-F5344CB8AC3E}">
        <p14:creationId xmlns:p14="http://schemas.microsoft.com/office/powerpoint/2010/main" val="4793992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D9763-A142-47B8-921C-F5CDDADF3647}"/>
              </a:ext>
            </a:extLst>
          </p:cNvPr>
          <p:cNvSpPr>
            <a:spLocks noGrp="1"/>
          </p:cNvSpPr>
          <p:nvPr>
            <p:ph type="body" idx="1"/>
          </p:nvPr>
        </p:nvSpPr>
        <p:spPr>
          <a:xfrm>
            <a:off x="839788" y="80333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EF299-F639-427C-8292-23EE92E3E44C}"/>
              </a:ext>
            </a:extLst>
          </p:cNvPr>
          <p:cNvSpPr>
            <a:spLocks noGrp="1"/>
          </p:cNvSpPr>
          <p:nvPr>
            <p:ph sz="half" idx="2"/>
          </p:nvPr>
        </p:nvSpPr>
        <p:spPr>
          <a:xfrm>
            <a:off x="839788" y="1735328"/>
            <a:ext cx="5157787"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4228C5E-5BF6-49C0-9B21-57B440E3E4D4}"/>
              </a:ext>
            </a:extLst>
          </p:cNvPr>
          <p:cNvSpPr>
            <a:spLocks noGrp="1"/>
          </p:cNvSpPr>
          <p:nvPr>
            <p:ph type="body" sz="quarter" idx="3"/>
          </p:nvPr>
        </p:nvSpPr>
        <p:spPr>
          <a:xfrm>
            <a:off x="6172200" y="80333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E15FE-946D-4292-8848-59B073EA9008}"/>
              </a:ext>
            </a:extLst>
          </p:cNvPr>
          <p:cNvSpPr>
            <a:spLocks noGrp="1"/>
          </p:cNvSpPr>
          <p:nvPr>
            <p:ph sz="quarter" idx="4"/>
          </p:nvPr>
        </p:nvSpPr>
        <p:spPr>
          <a:xfrm>
            <a:off x="6172200" y="1735328"/>
            <a:ext cx="5183188" cy="4454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ABED1CD-19C5-4AE7-AAAB-E23B76D2377A}"/>
              </a:ext>
            </a:extLst>
          </p:cNvPr>
          <p:cNvSpPr>
            <a:spLocks noGrp="1"/>
          </p:cNvSpPr>
          <p:nvPr>
            <p:ph type="dt" sz="half" idx="10"/>
          </p:nvPr>
        </p:nvSpPr>
        <p:spPr/>
        <p:txBody>
          <a:bodyPr/>
          <a:lstStyle/>
          <a:p>
            <a:fld id="{CACC46F7-FBE7-4970-8237-AAE088AFCFE3}" type="datetime1">
              <a:rPr lang="en-CA" smtClean="0"/>
              <a:t>2025-09-26</a:t>
            </a:fld>
            <a:endParaRPr lang="en-CA" dirty="0"/>
          </a:p>
        </p:txBody>
      </p:sp>
      <p:sp>
        <p:nvSpPr>
          <p:cNvPr id="8" name="Footer Placeholder 7">
            <a:extLst>
              <a:ext uri="{FF2B5EF4-FFF2-40B4-BE49-F238E27FC236}">
                <a16:creationId xmlns:a16="http://schemas.microsoft.com/office/drawing/2014/main" id="{E3E301E6-E0E6-411A-A81F-EB1E176C98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26849DDA-DDF9-4278-BD9C-332D761E33E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083200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D25BD4-B2BF-4E3C-A1AD-CE68ED20E0F6}"/>
              </a:ext>
            </a:extLst>
          </p:cNvPr>
          <p:cNvSpPr>
            <a:spLocks noGrp="1"/>
          </p:cNvSpPr>
          <p:nvPr>
            <p:ph type="dt" sz="half" idx="10"/>
          </p:nvPr>
        </p:nvSpPr>
        <p:spPr/>
        <p:txBody>
          <a:bodyPr/>
          <a:lstStyle/>
          <a:p>
            <a:fld id="{8893C32B-493E-4B61-B6D5-4C910A1FC24B}" type="datetime1">
              <a:rPr lang="en-CA" smtClean="0"/>
              <a:t>2025-09-26</a:t>
            </a:fld>
            <a:endParaRPr lang="en-CA" dirty="0"/>
          </a:p>
        </p:txBody>
      </p:sp>
      <p:sp>
        <p:nvSpPr>
          <p:cNvPr id="4" name="Footer Placeholder 3">
            <a:extLst>
              <a:ext uri="{FF2B5EF4-FFF2-40B4-BE49-F238E27FC236}">
                <a16:creationId xmlns:a16="http://schemas.microsoft.com/office/drawing/2014/main" id="{AD353829-571E-4BFD-95EE-F38F991877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4431404-58DE-4E9C-89CB-B514C848A78A}"/>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23708995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E4626-98AF-4C3A-87FE-39DEF9B657B7}"/>
              </a:ext>
            </a:extLst>
          </p:cNvPr>
          <p:cNvSpPr>
            <a:spLocks noGrp="1"/>
          </p:cNvSpPr>
          <p:nvPr>
            <p:ph type="dt" sz="half" idx="10"/>
          </p:nvPr>
        </p:nvSpPr>
        <p:spPr/>
        <p:txBody>
          <a:bodyPr/>
          <a:lstStyle/>
          <a:p>
            <a:fld id="{7056D19D-CD44-4585-B368-3E0B750C8E8B}" type="datetime1">
              <a:rPr lang="en-CA" smtClean="0"/>
              <a:t>2025-09-26</a:t>
            </a:fld>
            <a:endParaRPr lang="en-CA" dirty="0"/>
          </a:p>
        </p:txBody>
      </p:sp>
      <p:sp>
        <p:nvSpPr>
          <p:cNvPr id="3" name="Footer Placeholder 2">
            <a:extLst>
              <a:ext uri="{FF2B5EF4-FFF2-40B4-BE49-F238E27FC236}">
                <a16:creationId xmlns:a16="http://schemas.microsoft.com/office/drawing/2014/main" id="{55EDB5D8-046D-4509-B885-4E78B5A573D6}"/>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E52AA45F-5809-4758-8FD1-41F730A9E9C0}"/>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550560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E8A9-75EB-4E30-A83E-9221F8EF59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5C6A36-35DA-4311-BA53-A11783A00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3370-00F5-4167-8075-A43E81EB6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5D0DF-A379-4D93-9FBD-762EF7D2D319}"/>
              </a:ext>
            </a:extLst>
          </p:cNvPr>
          <p:cNvSpPr>
            <a:spLocks noGrp="1"/>
          </p:cNvSpPr>
          <p:nvPr>
            <p:ph type="dt" sz="half" idx="10"/>
          </p:nvPr>
        </p:nvSpPr>
        <p:spPr/>
        <p:txBody>
          <a:bodyPr/>
          <a:lstStyle/>
          <a:p>
            <a:fld id="{AFB59117-F961-4F9A-AEE0-2B21288498BC}" type="datetime1">
              <a:rPr lang="en-CA" smtClean="0"/>
              <a:t>2025-09-26</a:t>
            </a:fld>
            <a:endParaRPr lang="en-CA" dirty="0"/>
          </a:p>
        </p:txBody>
      </p:sp>
      <p:sp>
        <p:nvSpPr>
          <p:cNvPr id="6" name="Footer Placeholder 5">
            <a:extLst>
              <a:ext uri="{FF2B5EF4-FFF2-40B4-BE49-F238E27FC236}">
                <a16:creationId xmlns:a16="http://schemas.microsoft.com/office/drawing/2014/main" id="{AB19F101-9F0F-4518-B6EC-6D972B6140D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2316F81C-7BF6-4605-A2B5-22FA2146C23C}"/>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051482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847-C2EE-4548-B955-0ED8DA086A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472E42-DF48-4438-BC5A-C62990CC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6B208CA9-7B3E-4EB6-9EC6-4BC28CDC3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084E-DA89-41F7-9C13-F571CE90502E}"/>
              </a:ext>
            </a:extLst>
          </p:cNvPr>
          <p:cNvSpPr>
            <a:spLocks noGrp="1"/>
          </p:cNvSpPr>
          <p:nvPr>
            <p:ph type="dt" sz="half" idx="10"/>
          </p:nvPr>
        </p:nvSpPr>
        <p:spPr/>
        <p:txBody>
          <a:bodyPr/>
          <a:lstStyle/>
          <a:p>
            <a:fld id="{D4B0F0B9-FE1F-44FB-A18A-06EC1B3CF75B}" type="datetime1">
              <a:rPr lang="en-CA" smtClean="0"/>
              <a:t>2025-09-26</a:t>
            </a:fld>
            <a:endParaRPr lang="en-CA" dirty="0"/>
          </a:p>
        </p:txBody>
      </p:sp>
      <p:sp>
        <p:nvSpPr>
          <p:cNvPr id="6" name="Footer Placeholder 5">
            <a:extLst>
              <a:ext uri="{FF2B5EF4-FFF2-40B4-BE49-F238E27FC236}">
                <a16:creationId xmlns:a16="http://schemas.microsoft.com/office/drawing/2014/main" id="{065C4C78-8AEE-44F7-9AB5-34F2698180F7}"/>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E320496-C1F7-4E36-BEA9-98B1C699FD45}"/>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16033749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1912FD-0FF5-486E-A28E-4361213A282B}"/>
              </a:ext>
            </a:extLst>
          </p:cNvPr>
          <p:cNvSpPr>
            <a:spLocks noGrp="1"/>
          </p:cNvSpPr>
          <p:nvPr>
            <p:ph type="body" idx="1"/>
          </p:nvPr>
        </p:nvSpPr>
        <p:spPr>
          <a:xfrm>
            <a:off x="838200" y="830424"/>
            <a:ext cx="10515600" cy="53465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A1211-8C11-4118-A3AB-836A1CBF3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373F6-A569-45E0-A575-FD15DF98EE32}" type="datetime1">
              <a:rPr lang="en-CA" smtClean="0"/>
              <a:t>2025-09-26</a:t>
            </a:fld>
            <a:endParaRPr lang="en-CA" dirty="0"/>
          </a:p>
        </p:txBody>
      </p:sp>
      <p:sp>
        <p:nvSpPr>
          <p:cNvPr id="5" name="Footer Placeholder 4">
            <a:extLst>
              <a:ext uri="{FF2B5EF4-FFF2-40B4-BE49-F238E27FC236}">
                <a16:creationId xmlns:a16="http://schemas.microsoft.com/office/drawing/2014/main" id="{6C0F175F-E321-4518-956D-601EF33C7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0F460FC-F76E-4811-A8B4-55C12CD9174A}"/>
              </a:ext>
            </a:extLst>
          </p:cNvPr>
          <p:cNvSpPr>
            <a:spLocks noGrp="1"/>
          </p:cNvSpPr>
          <p:nvPr>
            <p:ph type="sldNum" sz="quarter" idx="4"/>
          </p:nvPr>
        </p:nvSpPr>
        <p:spPr>
          <a:xfrm>
            <a:off x="11160000" y="6356350"/>
            <a:ext cx="72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FF73E-95BF-4E5E-8039-3219E3426DBA}" type="slidenum">
              <a:rPr lang="en-CA" smtClean="0"/>
              <a:pPr/>
              <a:t>‹#›</a:t>
            </a:fld>
            <a:endParaRPr lang="en-CA" dirty="0"/>
          </a:p>
        </p:txBody>
      </p:sp>
    </p:spTree>
    <p:extLst>
      <p:ext uri="{BB962C8B-B14F-4D97-AF65-F5344CB8AC3E}">
        <p14:creationId xmlns:p14="http://schemas.microsoft.com/office/powerpoint/2010/main" val="3210270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3"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5.png"/><Relationship Id="rId3" Type="http://schemas.openxmlformats.org/officeDocument/2006/relationships/audio" Target="../media/media15.m4a"/><Relationship Id="rId7" Type="http://schemas.openxmlformats.org/officeDocument/2006/relationships/image" Target="../media/image32.png"/><Relationship Id="rId12" Type="http://schemas.openxmlformats.org/officeDocument/2006/relationships/image" Target="../media/image23.svg"/><Relationship Id="rId2" Type="http://schemas.microsoft.com/office/2007/relationships/media" Target="../media/media15.m4a"/><Relationship Id="rId1" Type="http://schemas.openxmlformats.org/officeDocument/2006/relationships/tags" Target="../tags/tag3.xml"/><Relationship Id="rId6" Type="http://schemas.openxmlformats.org/officeDocument/2006/relationships/image" Target="../media/image31.png"/><Relationship Id="rId11" Type="http://schemas.openxmlformats.org/officeDocument/2006/relationships/image" Target="../media/image22.png"/><Relationship Id="rId5" Type="http://schemas.openxmlformats.org/officeDocument/2006/relationships/notesSlide" Target="../notesSlides/notesSlide7.xml"/><Relationship Id="rId10" Type="http://schemas.openxmlformats.org/officeDocument/2006/relationships/image" Target="../media/image15.svg"/><Relationship Id="rId4" Type="http://schemas.openxmlformats.org/officeDocument/2006/relationships/slideLayout" Target="../slideLayouts/slideLayout4.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4.xml"/><Relationship Id="rId7" Type="http://schemas.openxmlformats.org/officeDocument/2006/relationships/image" Target="../media/image37.png"/><Relationship Id="rId12" Type="http://schemas.openxmlformats.org/officeDocument/2006/relationships/image" Target="../media/image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3.svg"/><Relationship Id="rId11" Type="http://schemas.openxmlformats.org/officeDocument/2006/relationships/image" Target="../media/image5.png"/><Relationship Id="rId5" Type="http://schemas.openxmlformats.org/officeDocument/2006/relationships/image" Target="../media/image32.png"/><Relationship Id="rId10" Type="http://schemas.openxmlformats.org/officeDocument/2006/relationships/image" Target="../media/image23.svg"/><Relationship Id="rId4" Type="http://schemas.openxmlformats.org/officeDocument/2006/relationships/image" Target="../media/image31.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9.png"/><Relationship Id="rId7"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47.svg"/><Relationship Id="rId4" Type="http://schemas.openxmlformats.org/officeDocument/2006/relationships/image" Target="../media/image50.sv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3.pn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54.png"/><Relationship Id="rId4" Type="http://schemas.openxmlformats.org/officeDocument/2006/relationships/image" Target="../media/image35.png"/><Relationship Id="rId9" Type="http://schemas.openxmlformats.org/officeDocument/2006/relationships/image" Target="../media/image41.sv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3.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5.sv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3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5.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9.png"/><Relationship Id="rId4" Type="http://schemas.openxmlformats.org/officeDocument/2006/relationships/image" Target="../media/image68.svg"/></Relationships>
</file>

<file path=ppt/slides/_rels/slide3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2.png"/><Relationship Id="rId9" Type="http://schemas.openxmlformats.org/officeDocument/2006/relationships/image" Target="../media/image76.sv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5.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9.png"/><Relationship Id="rId4" Type="http://schemas.openxmlformats.org/officeDocument/2006/relationships/image" Target="../media/image68.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hyperlink" Target="https://creativecommons.org/licenses/by-nc/3.0/" TargetMode="External"/><Relationship Id="rId2" Type="http://schemas.openxmlformats.org/officeDocument/2006/relationships/hyperlink" Target="http://webdocs.edmonton.ca/InfraPlan/demographic/Edmonton%20Population%20Historical.pdf" TargetMode="External"/><Relationship Id="rId1" Type="http://schemas.openxmlformats.org/officeDocument/2006/relationships/slideLayout" Target="../slideLayouts/slideLayout2.xml"/><Relationship Id="rId5" Type="http://schemas.openxmlformats.org/officeDocument/2006/relationships/hyperlink" Target="https://github.com/QuantitativeEcologyLab/bc-mammals-temperature" TargetMode="Externa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unsplash.com/photos/city-skyline-during-night-time-kczeUEAhDZI?utm_content=creditCopyText&amp;utm_medium=referral&amp;utm_source=unsplash" TargetMode="External"/><Relationship Id="rId5" Type="http://schemas.openxmlformats.org/officeDocument/2006/relationships/hyperlink" Target="https://unsplash.com/@justhuit?utm_content=creditCopyText&amp;utm_medium=referral&amp;utm_source=unsplash" TargetMode="Externa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7.m4a"/><Relationship Id="rId7" Type="http://schemas.openxmlformats.org/officeDocument/2006/relationships/image" Target="../media/image10.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eg"/><Relationship Id="rId5" Type="http://schemas.openxmlformats.org/officeDocument/2006/relationships/hyperlink" Target="https://unsplash.com/photos/a-moose-lying-in-the-grass-dy73Azgwk6E?utm_content=creditCopyText&amp;utm_medium=referral&amp;utm_source=unsplash" TargetMode="External"/><Relationship Id="rId4" Type="http://schemas.openxmlformats.org/officeDocument/2006/relationships/hyperlink" Target="https://unsplash.com/@jeremygerritsen?utm_content=creditCopyText&amp;utm_medium=referral&amp;utm_source=unsplash"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5.png"/><Relationship Id="rId3" Type="http://schemas.openxmlformats.org/officeDocument/2006/relationships/audio" Target="../media/media9.m4a"/><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microsoft.com/office/2007/relationships/media" Target="../media/media9.m4a"/><Relationship Id="rId16" Type="http://schemas.openxmlformats.org/officeDocument/2006/relationships/image" Target="../media/image22.png"/><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notesSlide" Target="../notesSlides/notesSlide4.xml"/><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sv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F903-6FCD-46C5-82C6-2212329290E2}"/>
              </a:ext>
            </a:extLst>
          </p:cNvPr>
          <p:cNvSpPr>
            <a:spLocks noGrp="1"/>
          </p:cNvSpPr>
          <p:nvPr>
            <p:ph type="ctrTitle"/>
          </p:nvPr>
        </p:nvSpPr>
        <p:spPr>
          <a:xfrm>
            <a:off x="1297923" y="100106"/>
            <a:ext cx="9596154" cy="1345222"/>
          </a:xfrm>
        </p:spPr>
        <p:txBody>
          <a:bodyPr>
            <a:noAutofit/>
          </a:bodyPr>
          <a:lstStyle/>
          <a:p>
            <a:r>
              <a:rPr lang="en-US" sz="4000" b="1" dirty="0">
                <a:cs typeface="Arial" panose="020B0604020202020204" pitchFamily="34" charset="0"/>
              </a:rPr>
              <a:t>Rising temperatures alter how</a:t>
            </a:r>
            <a:br>
              <a:rPr lang="en-US" sz="4000" b="1" dirty="0">
                <a:cs typeface="Arial" panose="020B0604020202020204" pitchFamily="34" charset="0"/>
              </a:rPr>
            </a:br>
            <a:r>
              <a:rPr lang="en-US" sz="4000" b="1" dirty="0">
                <a:cs typeface="Arial" panose="020B0604020202020204" pitchFamily="34" charset="0"/>
              </a:rPr>
              <a:t>and where mammals move</a:t>
            </a:r>
            <a:endParaRPr lang="en-CA" sz="4000" b="1" dirty="0"/>
          </a:p>
        </p:txBody>
      </p:sp>
      <p:sp>
        <p:nvSpPr>
          <p:cNvPr id="3" name="Subtitle 2">
            <a:extLst>
              <a:ext uri="{FF2B5EF4-FFF2-40B4-BE49-F238E27FC236}">
                <a16:creationId xmlns:a16="http://schemas.microsoft.com/office/drawing/2014/main" id="{0491F2B0-3B15-43C5-9F95-30D0BA72C42A}"/>
              </a:ext>
            </a:extLst>
          </p:cNvPr>
          <p:cNvSpPr>
            <a:spLocks noGrp="1"/>
          </p:cNvSpPr>
          <p:nvPr>
            <p:ph type="subTitle" idx="1"/>
          </p:nvPr>
        </p:nvSpPr>
        <p:spPr>
          <a:xfrm>
            <a:off x="3456972" y="6036765"/>
            <a:ext cx="5278056" cy="757574"/>
          </a:xfrm>
        </p:spPr>
        <p:txBody>
          <a:bodyPr>
            <a:normAutofit fontScale="92500" lnSpcReduction="10000"/>
          </a:bodyPr>
          <a:lstStyle/>
          <a:p>
            <a:r>
              <a:rPr lang="en-CA" dirty="0">
                <a:cs typeface="Arial" panose="020B0604020202020204" pitchFamily="34" charset="0"/>
              </a:rPr>
              <a:t>Stefano Mezzini</a:t>
            </a:r>
          </a:p>
          <a:p>
            <a:r>
              <a:rPr lang="en-CA" sz="2000" dirty="0">
                <a:cs typeface="Arial" panose="020B0604020202020204" pitchFamily="34" charset="0"/>
              </a:rPr>
              <a:t>Ph.D. Biology candidate</a:t>
            </a:r>
          </a:p>
        </p:txBody>
      </p:sp>
      <p:pic>
        <p:nvPicPr>
          <p:cNvPr id="14" name="Picture 13" descr="Graphical user interface, text&#10;&#10;Description automatically generated">
            <a:extLst>
              <a:ext uri="{FF2B5EF4-FFF2-40B4-BE49-F238E27FC236}">
                <a16:creationId xmlns:a16="http://schemas.microsoft.com/office/drawing/2014/main" id="{9B923131-66FF-48EC-93D1-BC87DB4E5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6964" y="5894451"/>
            <a:ext cx="3332702" cy="920180"/>
          </a:xfrm>
          <a:prstGeom prst="rect">
            <a:avLst/>
          </a:prstGeom>
        </p:spPr>
      </p:pic>
      <p:pic>
        <p:nvPicPr>
          <p:cNvPr id="16" name="Picture 15">
            <a:extLst>
              <a:ext uri="{FF2B5EF4-FFF2-40B4-BE49-F238E27FC236}">
                <a16:creationId xmlns:a16="http://schemas.microsoft.com/office/drawing/2014/main" id="{491E8043-DBB2-4415-BB70-24187E7867B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293" y="5518373"/>
            <a:ext cx="3173477" cy="1233007"/>
          </a:xfrm>
          <a:prstGeom prst="rect">
            <a:avLst/>
          </a:prstGeom>
        </p:spPr>
      </p:pic>
      <p:pic>
        <p:nvPicPr>
          <p:cNvPr id="11" name="Picture 10">
            <a:extLst>
              <a:ext uri="{FF2B5EF4-FFF2-40B4-BE49-F238E27FC236}">
                <a16:creationId xmlns:a16="http://schemas.microsoft.com/office/drawing/2014/main" id="{05DD7F3D-56F5-4B20-8E58-257A7C691C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37124" y="1403132"/>
            <a:ext cx="8826312" cy="4413156"/>
          </a:xfrm>
          <a:prstGeom prst="rect">
            <a:avLst/>
          </a:prstGeom>
        </p:spPr>
      </p:pic>
      <p:pic>
        <p:nvPicPr>
          <p:cNvPr id="4" name="Picture 3">
            <a:extLst>
              <a:ext uri="{FF2B5EF4-FFF2-40B4-BE49-F238E27FC236}">
                <a16:creationId xmlns:a16="http://schemas.microsoft.com/office/drawing/2014/main" id="{56C20A0F-4127-FFC9-8A45-9E5B6983E2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57" y="3104"/>
            <a:ext cx="1237365" cy="1237365"/>
          </a:xfrm>
          <a:prstGeom prst="rect">
            <a:avLst/>
          </a:prstGeom>
        </p:spPr>
      </p:pic>
      <p:pic>
        <p:nvPicPr>
          <p:cNvPr id="27" name="Audio 26">
            <a:hlinkClick r:id="" action="ppaction://media"/>
            <a:extLst>
              <a:ext uri="{FF2B5EF4-FFF2-40B4-BE49-F238E27FC236}">
                <a16:creationId xmlns:a16="http://schemas.microsoft.com/office/drawing/2014/main" id="{9AEC9C8C-4475-B858-86E1-5D79DF001B0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6335241"/>
      </p:ext>
    </p:extLst>
  </p:cSld>
  <p:clrMapOvr>
    <a:masterClrMapping/>
  </p:clrMapOvr>
  <mc:AlternateContent xmlns:mc="http://schemas.openxmlformats.org/markup-compatibility/2006" xmlns:p14="http://schemas.microsoft.com/office/powerpoint/2010/main">
    <mc:Choice Requires="p14">
      <p:transition spd="slow" p14:dur="2000" advTm="7917"/>
    </mc:Choice>
    <mc:Fallback xmlns="">
      <p:transition spd="slow" advTm="7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1527-1CE7-C30E-4BF9-95884FFBC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C2AED-5B70-A136-ACBF-927DA4772D42}"/>
              </a:ext>
            </a:extLst>
          </p:cNvPr>
          <p:cNvSpPr>
            <a:spLocks noGrp="1"/>
          </p:cNvSpPr>
          <p:nvPr>
            <p:ph type="title"/>
          </p:nvPr>
        </p:nvSpPr>
        <p:spPr/>
        <p:txBody>
          <a:bodyPr>
            <a:normAutofit/>
          </a:bodyPr>
          <a:lstStyle/>
          <a:p>
            <a:pPr algn="ctr"/>
            <a:r>
              <a:rPr lang="en-CA" sz="4000" i="1" dirty="0"/>
              <a:t>How and where will mammals move in 2100?</a:t>
            </a:r>
            <a:br>
              <a:rPr lang="en-CA" sz="4000" i="1" dirty="0"/>
            </a:br>
            <a:endParaRPr lang="en-CA" sz="4000" i="1" dirty="0"/>
          </a:p>
        </p:txBody>
      </p:sp>
      <p:sp>
        <p:nvSpPr>
          <p:cNvPr id="5" name="Slide Number Placeholder 4">
            <a:extLst>
              <a:ext uri="{FF2B5EF4-FFF2-40B4-BE49-F238E27FC236}">
                <a16:creationId xmlns:a16="http://schemas.microsoft.com/office/drawing/2014/main" id="{7E165762-04BF-0530-26D7-7129444B8123}"/>
              </a:ext>
            </a:extLst>
          </p:cNvPr>
          <p:cNvSpPr>
            <a:spLocks noGrp="1"/>
          </p:cNvSpPr>
          <p:nvPr>
            <p:ph type="sldNum" sz="quarter" idx="12"/>
          </p:nvPr>
        </p:nvSpPr>
        <p:spPr/>
        <p:txBody>
          <a:bodyPr/>
          <a:lstStyle/>
          <a:p>
            <a:fld id="{AE8FF73E-95BF-4E5E-8039-3219E3426DBA}" type="slidenum">
              <a:rPr lang="en-CA" smtClean="0"/>
              <a:pPr/>
              <a:t>10</a:t>
            </a:fld>
            <a:endParaRPr lang="en-CA" dirty="0"/>
          </a:p>
        </p:txBody>
      </p:sp>
      <p:pic>
        <p:nvPicPr>
          <p:cNvPr id="109" name="Audio 108">
            <a:hlinkClick r:id="" action="ppaction://media"/>
            <a:extLst>
              <a:ext uri="{FF2B5EF4-FFF2-40B4-BE49-F238E27FC236}">
                <a16:creationId xmlns:a16="http://schemas.microsoft.com/office/drawing/2014/main" id="{DDB55FEE-57C3-45C1-DC30-62FF0BD038B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3032260"/>
      </p:ext>
    </p:extLst>
  </p:cSld>
  <p:clrMapOvr>
    <a:masterClrMapping/>
  </p:clrMapOvr>
  <mc:AlternateContent xmlns:mc="http://schemas.openxmlformats.org/markup-compatibility/2006" xmlns:p14="http://schemas.microsoft.com/office/powerpoint/2010/main">
    <mc:Choice Requires="p14">
      <p:transition spd="slow" p14:dur="2000" advTm="11248"/>
    </mc:Choice>
    <mc:Fallback xmlns="">
      <p:transition spd="slow" advTm="1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north america&#10;&#10;AI-generated content may be incorrect.">
            <a:extLst>
              <a:ext uri="{FF2B5EF4-FFF2-40B4-BE49-F238E27FC236}">
                <a16:creationId xmlns:a16="http://schemas.microsoft.com/office/drawing/2014/main" id="{01C29F87-6AEE-BE1A-5EB5-903E789A6C7E}"/>
              </a:ext>
            </a:extLst>
          </p:cNvPr>
          <p:cNvPicPr>
            <a:picLocks noChangeAspect="1"/>
          </p:cNvPicPr>
          <p:nvPr/>
        </p:nvPicPr>
        <p:blipFill>
          <a:blip r:embed="rId5">
            <a:extLst>
              <a:ext uri="{28A0092B-C50C-407E-A947-70E740481C1C}">
                <a14:useLocalDpi xmlns:a14="http://schemas.microsoft.com/office/drawing/2010/main" val="0"/>
              </a:ext>
            </a:extLst>
          </a:blip>
          <a:srcRect r="7205"/>
          <a:stretch>
            <a:fillRect/>
          </a:stretch>
        </p:blipFill>
        <p:spPr>
          <a:xfrm>
            <a:off x="880717" y="1222"/>
            <a:ext cx="11311283" cy="6858000"/>
          </a:xfrm>
          <a:prstGeom prst="rect">
            <a:avLst/>
          </a:prstGeom>
        </p:spPr>
      </p:pic>
      <p:sp>
        <p:nvSpPr>
          <p:cNvPr id="4" name="Slide Number Placeholder 3">
            <a:extLst>
              <a:ext uri="{FF2B5EF4-FFF2-40B4-BE49-F238E27FC236}">
                <a16:creationId xmlns:a16="http://schemas.microsoft.com/office/drawing/2014/main" id="{CC08004A-03D1-0A90-9C22-2A6769655C7F}"/>
              </a:ext>
            </a:extLst>
          </p:cNvPr>
          <p:cNvSpPr>
            <a:spLocks noGrp="1"/>
          </p:cNvSpPr>
          <p:nvPr>
            <p:ph type="sldNum" sz="quarter" idx="12"/>
          </p:nvPr>
        </p:nvSpPr>
        <p:spPr/>
        <p:txBody>
          <a:bodyPr/>
          <a:lstStyle/>
          <a:p>
            <a:fld id="{AE8FF73E-95BF-4E5E-8039-3219E3426DBA}" type="slidenum">
              <a:rPr lang="en-CA" smtClean="0"/>
              <a:pPr/>
              <a:t>11</a:t>
            </a:fld>
            <a:endParaRPr lang="en-CA" dirty="0"/>
          </a:p>
        </p:txBody>
      </p:sp>
      <p:sp>
        <p:nvSpPr>
          <p:cNvPr id="18" name="Rectangle 17">
            <a:extLst>
              <a:ext uri="{FF2B5EF4-FFF2-40B4-BE49-F238E27FC236}">
                <a16:creationId xmlns:a16="http://schemas.microsoft.com/office/drawing/2014/main" id="{0797DE55-B6DD-42BF-9D4B-D18093954BF6}"/>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7A302F4-2F82-1212-4666-1EBCFCA9EF45}"/>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6" name="Rectangle 5">
            <a:extLst>
              <a:ext uri="{FF2B5EF4-FFF2-40B4-BE49-F238E27FC236}">
                <a16:creationId xmlns:a16="http://schemas.microsoft.com/office/drawing/2014/main" id="{FCDBFBBB-AFE2-0C09-20B9-21D53B2EA3D6}"/>
              </a:ext>
            </a:extLst>
          </p:cNvPr>
          <p:cNvSpPr/>
          <p:nvPr/>
        </p:nvSpPr>
        <p:spPr>
          <a:xfrm>
            <a:off x="3632200" y="5201920"/>
            <a:ext cx="1320158" cy="160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CA255A02-1A58-AFD2-8018-8F5ED304AD89}"/>
              </a:ext>
            </a:extLst>
          </p:cNvPr>
          <p:cNvPicPr>
            <a:picLocks noChangeAspect="1"/>
          </p:cNvPicPr>
          <p:nvPr/>
        </p:nvPicPr>
        <p:blipFill rotWithShape="1">
          <a:blip r:embed="rId6">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1" name="Rectangle 10">
            <a:extLst>
              <a:ext uri="{FF2B5EF4-FFF2-40B4-BE49-F238E27FC236}">
                <a16:creationId xmlns:a16="http://schemas.microsoft.com/office/drawing/2014/main" id="{23A8499A-A4FB-B513-8EC9-49089A3A8A8E}"/>
              </a:ext>
            </a:extLst>
          </p:cNvPr>
          <p:cNvSpPr/>
          <p:nvPr/>
        </p:nvSpPr>
        <p:spPr>
          <a:xfrm>
            <a:off x="2452255" y="36833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Audio 23">
            <a:hlinkClick r:id="" action="ppaction://media"/>
            <a:extLst>
              <a:ext uri="{FF2B5EF4-FFF2-40B4-BE49-F238E27FC236}">
                <a16:creationId xmlns:a16="http://schemas.microsoft.com/office/drawing/2014/main" id="{0F662C35-E559-C80D-47A6-1929AEFA6E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4617006"/>
      </p:ext>
    </p:extLst>
  </p:cSld>
  <p:clrMapOvr>
    <a:masterClrMapping/>
  </p:clrMapOvr>
  <mc:AlternateContent xmlns:mc="http://schemas.openxmlformats.org/markup-compatibility/2006" xmlns:p14="http://schemas.microsoft.com/office/powerpoint/2010/main">
    <mc:Choice Requires="p14">
      <p:transition spd="slow" p14:dur="2000" advTm="6246"/>
    </mc:Choice>
    <mc:Fallback xmlns="">
      <p:transition spd="slow" advTm="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A7C0-035F-114D-88EB-CC22B184A8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854C0D-0BCC-2B1A-5C7D-3521F1F03F99}"/>
              </a:ext>
            </a:extLst>
          </p:cNvPr>
          <p:cNvPicPr>
            <a:picLocks noChangeAspect="1"/>
          </p:cNvPicPr>
          <p:nvPr/>
        </p:nvPicPr>
        <p:blipFill rotWithShape="1">
          <a:blip r:embed="rId5">
            <a:extLst>
              <a:ext uri="{28A0092B-C50C-407E-A947-70E740481C1C}">
                <a14:useLocalDpi xmlns:a14="http://schemas.microsoft.com/office/drawing/2010/main" val="0"/>
              </a:ext>
            </a:extLst>
          </a:blip>
          <a:srcRect r="6702"/>
          <a:stretch/>
        </p:blipFill>
        <p:spPr>
          <a:xfrm>
            <a:off x="923180" y="0"/>
            <a:ext cx="11291272" cy="6858000"/>
          </a:xfrm>
          <a:prstGeom prst="rect">
            <a:avLst/>
          </a:prstGeom>
        </p:spPr>
      </p:pic>
      <p:sp>
        <p:nvSpPr>
          <p:cNvPr id="4" name="Slide Number Placeholder 3">
            <a:extLst>
              <a:ext uri="{FF2B5EF4-FFF2-40B4-BE49-F238E27FC236}">
                <a16:creationId xmlns:a16="http://schemas.microsoft.com/office/drawing/2014/main" id="{6664BCBD-7AED-7085-771F-5D8E2D5E6039}"/>
              </a:ext>
            </a:extLst>
          </p:cNvPr>
          <p:cNvSpPr>
            <a:spLocks noGrp="1"/>
          </p:cNvSpPr>
          <p:nvPr>
            <p:ph type="sldNum" sz="quarter" idx="12"/>
          </p:nvPr>
        </p:nvSpPr>
        <p:spPr/>
        <p:txBody>
          <a:bodyPr/>
          <a:lstStyle/>
          <a:p>
            <a:fld id="{AE8FF73E-95BF-4E5E-8039-3219E3426DBA}" type="slidenum">
              <a:rPr lang="en-CA" smtClean="0"/>
              <a:pPr/>
              <a:t>12</a:t>
            </a:fld>
            <a:endParaRPr lang="en-CA" dirty="0"/>
          </a:p>
        </p:txBody>
      </p:sp>
      <p:sp>
        <p:nvSpPr>
          <p:cNvPr id="6" name="TextBox 5">
            <a:extLst>
              <a:ext uri="{FF2B5EF4-FFF2-40B4-BE49-F238E27FC236}">
                <a16:creationId xmlns:a16="http://schemas.microsoft.com/office/drawing/2014/main" id="{99AA7309-B12C-BB93-DEDB-D9D895C5FEDB}"/>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1D729414-6236-C610-83C5-5E5607F83720}"/>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39ADC1-5AF5-F5BC-E400-347FA6DF7145}"/>
              </a:ext>
            </a:extLst>
          </p:cNvPr>
          <p:cNvGrpSpPr/>
          <p:nvPr/>
        </p:nvGrpSpPr>
        <p:grpSpPr>
          <a:xfrm>
            <a:off x="6154876" y="681038"/>
            <a:ext cx="5810254" cy="6014776"/>
            <a:chOff x="6154876" y="681038"/>
            <a:chExt cx="5810254" cy="6014776"/>
          </a:xfrm>
        </p:grpSpPr>
        <p:sp>
          <p:nvSpPr>
            <p:cNvPr id="8" name="Graphic 13">
              <a:extLst>
                <a:ext uri="{FF2B5EF4-FFF2-40B4-BE49-F238E27FC236}">
                  <a16:creationId xmlns:a16="http://schemas.microsoft.com/office/drawing/2014/main" id="{5B53ECE0-2D81-1393-988B-4DD0587C70CD}"/>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6A593C59-8DB4-F809-9A0C-8C0D99EEE8CE}"/>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8D6AF7C0-3750-E871-A0A4-99F711BA75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205A2103-9E83-9834-09D0-93A7129A6679}"/>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7C499C7A-E763-4B1F-B85D-F59E1A2662CA}"/>
                </a:ext>
              </a:extLst>
            </p:cNvPr>
            <p:cNvSpPr/>
            <p:nvPr/>
          </p:nvSpPr>
          <p:spPr>
            <a:xfrm flipV="1">
              <a:off x="7767633" y="6016886"/>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FAAEDD61-511F-E75F-8BC4-61CA56E740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6898D92C-93B2-C76A-FEFB-55F0F586368F}"/>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8EA7C27B-D29D-26C2-6974-619E3259956C}"/>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468ECB53-C366-2D11-A6FB-2BE18572DE3E}"/>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r>
              <a:rPr lang="en-US" dirty="0"/>
              <a:t>1.5 million GPS locations</a:t>
            </a:r>
          </a:p>
          <a:p>
            <a:r>
              <a:rPr lang="en-US" dirty="0"/>
              <a:t>6 mammal species</a:t>
            </a:r>
          </a:p>
          <a:p>
            <a:pPr lvl="1"/>
            <a:r>
              <a:rPr lang="en-US" dirty="0"/>
              <a:t>2 caribou ecotypes</a:t>
            </a:r>
          </a:p>
        </p:txBody>
      </p:sp>
      <p:pic>
        <p:nvPicPr>
          <p:cNvPr id="112" name="Audio 111">
            <a:hlinkClick r:id="" action="ppaction://media"/>
            <a:extLst>
              <a:ext uri="{FF2B5EF4-FFF2-40B4-BE49-F238E27FC236}">
                <a16:creationId xmlns:a16="http://schemas.microsoft.com/office/drawing/2014/main" id="{BC2D104F-6857-7BC0-16A8-02AA22F12F9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569013"/>
      </p:ext>
    </p:extLst>
  </p:cSld>
  <p:clrMapOvr>
    <a:masterClrMapping/>
  </p:clrMapOvr>
  <mc:AlternateContent xmlns:mc="http://schemas.openxmlformats.org/markup-compatibility/2006" xmlns:p14="http://schemas.microsoft.com/office/powerpoint/2010/main">
    <mc:Choice Requires="p14">
      <p:transition spd="slow" p14:dur="2000" advTm="20583"/>
    </mc:Choice>
    <mc:Fallback xmlns="">
      <p:transition spd="slow" advTm="20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D09B-205B-AB1B-E660-767E4B095E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2E7309-CE27-4F8D-87BC-F477093FB79F}"/>
              </a:ext>
            </a:extLst>
          </p:cNvPr>
          <p:cNvPicPr>
            <a:picLocks noChangeAspect="1"/>
          </p:cNvPicPr>
          <p:nvPr/>
        </p:nvPicPr>
        <p:blipFill rotWithShape="1">
          <a:blip r:embed="rId4">
            <a:extLst>
              <a:ext uri="{28A0092B-C50C-407E-A947-70E740481C1C}">
                <a14:useLocalDpi xmlns:a14="http://schemas.microsoft.com/office/drawing/2010/main" val="0"/>
              </a:ext>
            </a:extLst>
          </a:blip>
          <a:srcRect l="-176" t="120" r="6565" b="-120"/>
          <a:stretch/>
        </p:blipFill>
        <p:spPr>
          <a:xfrm>
            <a:off x="882278" y="0"/>
            <a:ext cx="11350385" cy="6870884"/>
          </a:xfrm>
          <a:prstGeom prst="rect">
            <a:avLst/>
          </a:prstGeom>
        </p:spPr>
      </p:pic>
      <p:sp>
        <p:nvSpPr>
          <p:cNvPr id="4" name="Slide Number Placeholder 3">
            <a:extLst>
              <a:ext uri="{FF2B5EF4-FFF2-40B4-BE49-F238E27FC236}">
                <a16:creationId xmlns:a16="http://schemas.microsoft.com/office/drawing/2014/main" id="{1CC0CBDD-2BA1-B18B-9AD6-F0096129D30D}"/>
              </a:ext>
            </a:extLst>
          </p:cNvPr>
          <p:cNvSpPr>
            <a:spLocks noGrp="1"/>
          </p:cNvSpPr>
          <p:nvPr>
            <p:ph type="sldNum" sz="quarter" idx="12"/>
          </p:nvPr>
        </p:nvSpPr>
        <p:spPr/>
        <p:txBody>
          <a:bodyPr/>
          <a:lstStyle/>
          <a:p>
            <a:fld id="{AE8FF73E-95BF-4E5E-8039-3219E3426DBA}" type="slidenum">
              <a:rPr lang="en-CA" smtClean="0"/>
              <a:pPr/>
              <a:t>13</a:t>
            </a:fld>
            <a:endParaRPr lang="en-CA" dirty="0"/>
          </a:p>
        </p:txBody>
      </p:sp>
      <p:sp>
        <p:nvSpPr>
          <p:cNvPr id="16" name="Graphic 11">
            <a:extLst>
              <a:ext uri="{FF2B5EF4-FFF2-40B4-BE49-F238E27FC236}">
                <a16:creationId xmlns:a16="http://schemas.microsoft.com/office/drawing/2014/main" id="{07553D3E-A1B3-AB59-B127-D5E3F96C44E4}"/>
              </a:ext>
            </a:extLst>
          </p:cNvPr>
          <p:cNvSpPr/>
          <p:nvPr/>
        </p:nvSpPr>
        <p:spPr>
          <a:xfrm flipV="1">
            <a:off x="8715719" y="877817"/>
            <a:ext cx="1123314" cy="1122816"/>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2" name="Picture 1">
            <a:extLst>
              <a:ext uri="{FF2B5EF4-FFF2-40B4-BE49-F238E27FC236}">
                <a16:creationId xmlns:a16="http://schemas.microsoft.com/office/drawing/2014/main" id="{1983293D-2ABE-3FD3-EF64-BE354C70E0AF}"/>
              </a:ext>
            </a:extLst>
          </p:cNvPr>
          <p:cNvPicPr>
            <a:picLocks noChangeAspect="1"/>
          </p:cNvPicPr>
          <p:nvPr/>
        </p:nvPicPr>
        <p:blipFill rotWithShape="1">
          <a:blip r:embed="rId5">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3" name="Rectangle 2">
            <a:extLst>
              <a:ext uri="{FF2B5EF4-FFF2-40B4-BE49-F238E27FC236}">
                <a16:creationId xmlns:a16="http://schemas.microsoft.com/office/drawing/2014/main" id="{85A9EF1E-143E-D95B-2636-AB98A5083508}"/>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76A497A-A2DE-2660-E036-5338749A05BC}"/>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pic>
        <p:nvPicPr>
          <p:cNvPr id="111" name="Audio 110">
            <a:hlinkClick r:id="" action="ppaction://media"/>
            <a:extLst>
              <a:ext uri="{FF2B5EF4-FFF2-40B4-BE49-F238E27FC236}">
                <a16:creationId xmlns:a16="http://schemas.microsoft.com/office/drawing/2014/main" id="{664C01A4-3B2F-F807-6638-CF2A8DA95A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0318995"/>
      </p:ext>
    </p:extLst>
  </p:cSld>
  <p:clrMapOvr>
    <a:masterClrMapping/>
  </p:clrMapOvr>
  <mc:AlternateContent xmlns:mc="http://schemas.openxmlformats.org/markup-compatibility/2006" xmlns:p14="http://schemas.microsoft.com/office/powerpoint/2010/main">
    <mc:Choice Requires="p14">
      <p:transition spd="slow" p14:dur="2000" advTm="5120"/>
    </mc:Choice>
    <mc:Fallback xmlns="">
      <p:transition spd="slow" advTm="5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8A4D-D4DA-4342-97FC-D15B4CB2CB1D}"/>
              </a:ext>
            </a:extLst>
          </p:cNvPr>
          <p:cNvSpPr>
            <a:spLocks noGrp="1"/>
          </p:cNvSpPr>
          <p:nvPr>
            <p:ph type="title"/>
          </p:nvPr>
        </p:nvSpPr>
        <p:spPr/>
        <p:txBody>
          <a:bodyPr/>
          <a:lstStyle/>
          <a:p>
            <a:pPr algn="ctr"/>
            <a:r>
              <a:rPr lang="en-CA" sz="4000" i="1" dirty="0"/>
              <a:t>Temperature affects how caribou move</a:t>
            </a:r>
            <a:br>
              <a:rPr lang="en-CA" sz="4000" i="1" dirty="0"/>
            </a:br>
            <a:endParaRPr lang="en-CA" sz="4000" i="1" dirty="0"/>
          </a:p>
        </p:txBody>
      </p:sp>
      <p:sp>
        <p:nvSpPr>
          <p:cNvPr id="5" name="Slide Number Placeholder 4">
            <a:extLst>
              <a:ext uri="{FF2B5EF4-FFF2-40B4-BE49-F238E27FC236}">
                <a16:creationId xmlns:a16="http://schemas.microsoft.com/office/drawing/2014/main" id="{C4566E82-2C41-4AA5-9B04-959C5C3DB215}"/>
              </a:ext>
            </a:extLst>
          </p:cNvPr>
          <p:cNvSpPr>
            <a:spLocks noGrp="1"/>
          </p:cNvSpPr>
          <p:nvPr>
            <p:ph type="sldNum" sz="quarter" idx="12"/>
          </p:nvPr>
        </p:nvSpPr>
        <p:spPr/>
        <p:txBody>
          <a:bodyPr/>
          <a:lstStyle/>
          <a:p>
            <a:fld id="{AE8FF73E-95BF-4E5E-8039-3219E3426DBA}" type="slidenum">
              <a:rPr lang="en-CA" smtClean="0"/>
              <a:pPr/>
              <a:t>14</a:t>
            </a:fld>
            <a:endParaRPr lang="en-CA" dirty="0"/>
          </a:p>
        </p:txBody>
      </p:sp>
      <p:pic>
        <p:nvPicPr>
          <p:cNvPr id="31" name="Audio 30">
            <a:hlinkClick r:id="" action="ppaction://media"/>
            <a:extLst>
              <a:ext uri="{FF2B5EF4-FFF2-40B4-BE49-F238E27FC236}">
                <a16:creationId xmlns:a16="http://schemas.microsoft.com/office/drawing/2014/main" id="{FE18EB76-303E-6FC9-F030-6BD2B106046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0803540"/>
      </p:ext>
    </p:extLst>
  </p:cSld>
  <p:clrMapOvr>
    <a:masterClrMapping/>
  </p:clrMapOvr>
  <mc:AlternateContent xmlns:mc="http://schemas.openxmlformats.org/markup-compatibility/2006" xmlns:p14="http://schemas.microsoft.com/office/powerpoint/2010/main">
    <mc:Choice Requires="p14">
      <p:transition spd="slow" p14:dur="2000" advTm="4461"/>
    </mc:Choice>
    <mc:Fallback xmlns="">
      <p:transition spd="slow" advTm="4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B0EF-FD3E-71B1-2768-F34801119D60}"/>
            </a:ext>
          </a:extLst>
        </p:cNvPr>
        <p:cNvGrpSpPr/>
        <p:nvPr/>
      </p:nvGrpSpPr>
      <p:grpSpPr>
        <a:xfrm>
          <a:off x="0" y="0"/>
          <a:ext cx="0" cy="0"/>
          <a:chOff x="0" y="0"/>
          <a:chExt cx="0" cy="0"/>
        </a:xfrm>
      </p:grpSpPr>
      <p:pic>
        <p:nvPicPr>
          <p:cNvPr id="22" name="Picture 21" descr="A diagram of a heat wave&#10;&#10;AI-generated content may be incorrect.">
            <a:extLst>
              <a:ext uri="{FF2B5EF4-FFF2-40B4-BE49-F238E27FC236}">
                <a16:creationId xmlns:a16="http://schemas.microsoft.com/office/drawing/2014/main" id="{9EDFA7C4-EB00-A520-F82D-B8A303647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sp>
        <p:nvSpPr>
          <p:cNvPr id="4" name="Slide Number Placeholder 3">
            <a:extLst>
              <a:ext uri="{FF2B5EF4-FFF2-40B4-BE49-F238E27FC236}">
                <a16:creationId xmlns:a16="http://schemas.microsoft.com/office/drawing/2014/main" id="{45132E4E-300D-6969-D981-B7B1D9CE8248}"/>
              </a:ext>
            </a:extLst>
          </p:cNvPr>
          <p:cNvSpPr>
            <a:spLocks noGrp="1"/>
          </p:cNvSpPr>
          <p:nvPr>
            <p:ph type="sldNum" sz="quarter" idx="12"/>
          </p:nvPr>
        </p:nvSpPr>
        <p:spPr/>
        <p:txBody>
          <a:bodyPr/>
          <a:lstStyle/>
          <a:p>
            <a:fld id="{AE8FF73E-95BF-4E5E-8039-3219E3426DBA}" type="slidenum">
              <a:rPr lang="en-CA" smtClean="0"/>
              <a:pPr/>
              <a:t>15</a:t>
            </a:fld>
            <a:endParaRPr lang="en-CA" dirty="0"/>
          </a:p>
        </p:txBody>
      </p:sp>
      <p:sp>
        <p:nvSpPr>
          <p:cNvPr id="5" name="Title 4">
            <a:extLst>
              <a:ext uri="{FF2B5EF4-FFF2-40B4-BE49-F238E27FC236}">
                <a16:creationId xmlns:a16="http://schemas.microsoft.com/office/drawing/2014/main" id="{5BFD8780-B530-F3DD-17D5-D27675C47B16}"/>
              </a:ext>
            </a:extLst>
          </p:cNvPr>
          <p:cNvSpPr>
            <a:spLocks noGrp="1"/>
          </p:cNvSpPr>
          <p:nvPr>
            <p:ph type="title"/>
          </p:nvPr>
        </p:nvSpPr>
        <p:spPr>
          <a:xfrm>
            <a:off x="838800" y="173736"/>
            <a:ext cx="10515600" cy="544339"/>
          </a:xfrm>
        </p:spPr>
        <p:txBody>
          <a:bodyPr>
            <a:noAutofit/>
          </a:bodyPr>
          <a:lstStyle/>
          <a:p>
            <a:r>
              <a:rPr lang="en-US" sz="4000" dirty="0"/>
              <a:t>Temperature alters movement phenology</a:t>
            </a:r>
            <a:endParaRPr lang="en-CA" sz="4000" dirty="0"/>
          </a:p>
        </p:txBody>
      </p:sp>
      <p:grpSp>
        <p:nvGrpSpPr>
          <p:cNvPr id="17" name="Group 16">
            <a:extLst>
              <a:ext uri="{FF2B5EF4-FFF2-40B4-BE49-F238E27FC236}">
                <a16:creationId xmlns:a16="http://schemas.microsoft.com/office/drawing/2014/main" id="{B86AE805-7A10-38F3-5235-7C9CE3D4BF7C}"/>
              </a:ext>
            </a:extLst>
          </p:cNvPr>
          <p:cNvGrpSpPr/>
          <p:nvPr/>
        </p:nvGrpSpPr>
        <p:grpSpPr>
          <a:xfrm>
            <a:off x="6128688" y="803307"/>
            <a:ext cx="4073990" cy="965050"/>
            <a:chOff x="6221806" y="164340"/>
            <a:chExt cx="4550753" cy="1077987"/>
          </a:xfrm>
        </p:grpSpPr>
        <p:grpSp>
          <p:nvGrpSpPr>
            <p:cNvPr id="16" name="Group 15">
              <a:extLst>
                <a:ext uri="{FF2B5EF4-FFF2-40B4-BE49-F238E27FC236}">
                  <a16:creationId xmlns:a16="http://schemas.microsoft.com/office/drawing/2014/main" id="{38F49B92-2326-8F68-B73F-4847E4343BBE}"/>
                </a:ext>
              </a:extLst>
            </p:cNvPr>
            <p:cNvGrpSpPr/>
            <p:nvPr/>
          </p:nvGrpSpPr>
          <p:grpSpPr>
            <a:xfrm>
              <a:off x="9858159" y="224725"/>
              <a:ext cx="914400" cy="1017602"/>
              <a:chOff x="9858159" y="224725"/>
              <a:chExt cx="914400" cy="1017602"/>
            </a:xfrm>
          </p:grpSpPr>
          <p:pic>
            <p:nvPicPr>
              <p:cNvPr id="10" name="Graphic 9" descr="Traffic light with solid fill">
                <a:extLst>
                  <a:ext uri="{FF2B5EF4-FFF2-40B4-BE49-F238E27FC236}">
                    <a16:creationId xmlns:a16="http://schemas.microsoft.com/office/drawing/2014/main" id="{9C7233BC-4C51-00B0-1786-780C8FB69F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8159" y="224725"/>
                <a:ext cx="914400" cy="914400"/>
              </a:xfrm>
              <a:prstGeom prst="rect">
                <a:avLst/>
              </a:prstGeom>
            </p:spPr>
          </p:pic>
          <p:sp>
            <p:nvSpPr>
              <p:cNvPr id="13" name="Explosion: 8 Points 12">
                <a:extLst>
                  <a:ext uri="{FF2B5EF4-FFF2-40B4-BE49-F238E27FC236}">
                    <a16:creationId xmlns:a16="http://schemas.microsoft.com/office/drawing/2014/main" id="{AFD9C4DE-6CB6-426E-D6A5-A719443D7DFA}"/>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8709382B-697F-3961-CABB-99FB79C09BD6}"/>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4546D806-FEBC-31CB-6391-C9E49BC5A92B}"/>
                </a:ext>
              </a:extLst>
            </p:cNvPr>
            <p:cNvGrpSpPr/>
            <p:nvPr/>
          </p:nvGrpSpPr>
          <p:grpSpPr>
            <a:xfrm>
              <a:off x="6221806" y="164340"/>
              <a:ext cx="914400" cy="980039"/>
              <a:chOff x="6221806" y="164340"/>
              <a:chExt cx="914400" cy="980039"/>
            </a:xfrm>
          </p:grpSpPr>
          <p:pic>
            <p:nvPicPr>
              <p:cNvPr id="9" name="Graphic 8" descr="Traffic light with solid fill">
                <a:extLst>
                  <a:ext uri="{FF2B5EF4-FFF2-40B4-BE49-F238E27FC236}">
                    <a16:creationId xmlns:a16="http://schemas.microsoft.com/office/drawing/2014/main" id="{CBC0C4FA-AD38-2D9F-9C3E-88B73877E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1806" y="229979"/>
                <a:ext cx="914400" cy="914400"/>
              </a:xfrm>
              <a:prstGeom prst="rect">
                <a:avLst/>
              </a:prstGeom>
            </p:spPr>
          </p:pic>
          <p:sp>
            <p:nvSpPr>
              <p:cNvPr id="11" name="Oval 10">
                <a:extLst>
                  <a:ext uri="{FF2B5EF4-FFF2-40B4-BE49-F238E27FC236}">
                    <a16:creationId xmlns:a16="http://schemas.microsoft.com/office/drawing/2014/main" id="{A94EEAF8-4FF2-1DA2-3A9B-5678B9ED03CB}"/>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Explosion: 8 Points 13">
                <a:extLst>
                  <a:ext uri="{FF2B5EF4-FFF2-40B4-BE49-F238E27FC236}">
                    <a16:creationId xmlns:a16="http://schemas.microsoft.com/office/drawing/2014/main" id="{8F14083A-E1FF-B8D9-2960-43916A036E60}"/>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24" name="Graphic 23" descr="Clock with solid fill">
            <a:extLst>
              <a:ext uri="{FF2B5EF4-FFF2-40B4-BE49-F238E27FC236}">
                <a16:creationId xmlns:a16="http://schemas.microsoft.com/office/drawing/2014/main" id="{12833AFE-97E5-D402-16DF-DC618C5E53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3263" y="1318387"/>
            <a:ext cx="912118" cy="912116"/>
          </a:xfrm>
          <a:prstGeom prst="rect">
            <a:avLst/>
          </a:prstGeom>
        </p:spPr>
      </p:pic>
      <p:pic>
        <p:nvPicPr>
          <p:cNvPr id="25" name="Graphic 24" descr="Daily calendar with solid fill">
            <a:extLst>
              <a:ext uri="{FF2B5EF4-FFF2-40B4-BE49-F238E27FC236}">
                <a16:creationId xmlns:a16="http://schemas.microsoft.com/office/drawing/2014/main" id="{A21675B9-3957-7884-4B2A-3DC4B0AD54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68849" y="1301027"/>
            <a:ext cx="912118" cy="912116"/>
          </a:xfrm>
          <a:prstGeom prst="rect">
            <a:avLst/>
          </a:prstGeom>
        </p:spPr>
      </p:pic>
      <p:pic>
        <p:nvPicPr>
          <p:cNvPr id="65" name="Audio 64">
            <a:hlinkClick r:id="" action="ppaction://media"/>
            <a:extLst>
              <a:ext uri="{FF2B5EF4-FFF2-40B4-BE49-F238E27FC236}">
                <a16:creationId xmlns:a16="http://schemas.microsoft.com/office/drawing/2014/main" id="{5D60A297-2F56-1A24-4959-5E85DAB4F6FC}"/>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45890" t="-245890" r="-245890" b="-245890"/>
          <a:stretch>
            <a:fillRect/>
          </a:stretch>
        </p:blipFill>
        <p:spPr>
          <a:xfrm>
            <a:off x="10052304" y="4718304"/>
            <a:ext cx="2057400" cy="2057400"/>
          </a:xfrm>
          <a:prstGeom prst="ellipse">
            <a:avLst/>
          </a:prstGeom>
        </p:spPr>
      </p:pic>
      <p:sp>
        <p:nvSpPr>
          <p:cNvPr id="19" name="Rectangle 18">
            <a:extLst>
              <a:ext uri="{FF2B5EF4-FFF2-40B4-BE49-F238E27FC236}">
                <a16:creationId xmlns:a16="http://schemas.microsoft.com/office/drawing/2014/main" id="{D54A2602-A4E8-8A52-67A0-338522FAAE97}"/>
              </a:ext>
            </a:extLst>
          </p:cNvPr>
          <p:cNvSpPr/>
          <p:nvPr/>
        </p:nvSpPr>
        <p:spPr>
          <a:xfrm>
            <a:off x="3577821" y="2282932"/>
            <a:ext cx="1436038"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4F6857EE-00FA-43BF-F482-2AA5B6F8DBDD}"/>
              </a:ext>
            </a:extLst>
          </p:cNvPr>
          <p:cNvSpPr/>
          <p:nvPr/>
        </p:nvSpPr>
        <p:spPr>
          <a:xfrm>
            <a:off x="5027323" y="2282932"/>
            <a:ext cx="900935"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E01F3E5E-3A29-2509-EF04-2365D347C37B}"/>
              </a:ext>
            </a:extLst>
          </p:cNvPr>
          <p:cNvSpPr/>
          <p:nvPr/>
        </p:nvSpPr>
        <p:spPr>
          <a:xfrm>
            <a:off x="1739636" y="2282933"/>
            <a:ext cx="1071070" cy="391535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F49A36B7-2915-0CD0-5FEE-310897921B91}"/>
              </a:ext>
            </a:extLst>
          </p:cNvPr>
          <p:cNvSpPr/>
          <p:nvPr/>
        </p:nvSpPr>
        <p:spPr>
          <a:xfrm>
            <a:off x="7370433" y="482361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815FADA-1DAA-57C1-710C-856B4E99377F}"/>
              </a:ext>
            </a:extLst>
          </p:cNvPr>
          <p:cNvSpPr/>
          <p:nvPr/>
        </p:nvSpPr>
        <p:spPr>
          <a:xfrm>
            <a:off x="9845244" y="3406403"/>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F44F7699-77A0-59D3-C663-9B68267F272E}"/>
              </a:ext>
            </a:extLst>
          </p:cNvPr>
          <p:cNvSpPr/>
          <p:nvPr/>
        </p:nvSpPr>
        <p:spPr>
          <a:xfrm>
            <a:off x="7370432" y="2580748"/>
            <a:ext cx="4044226"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CBAEEB4-5B13-2715-F908-9C607995D335}"/>
              </a:ext>
            </a:extLst>
          </p:cNvPr>
          <p:cNvSpPr/>
          <p:nvPr/>
        </p:nvSpPr>
        <p:spPr>
          <a:xfrm>
            <a:off x="9711247" y="4823612"/>
            <a:ext cx="1847209" cy="137466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811085381"/>
      </p:ext>
    </p:extLst>
  </p:cSld>
  <p:clrMapOvr>
    <a:masterClrMapping/>
  </p:clrMapOvr>
  <mc:AlternateContent xmlns:mc="http://schemas.openxmlformats.org/markup-compatibility/2006">
    <mc:Choice xmlns:p14="http://schemas.microsoft.com/office/powerpoint/2010/main" Requires="p14">
      <p:transition spd="slow" p14:dur="2000" advTm="49524"/>
    </mc:Choice>
    <mc:Fallback>
      <p:transition spd="slow" advTm="49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65"/>
                </p:tgtEl>
              </p:cMediaNode>
            </p:audio>
          </p:childTnLst>
        </p:cTn>
      </p:par>
    </p:tnLst>
    <p:bldLst>
      <p:bldP spid="19" grpId="0" animBg="1"/>
      <p:bldP spid="19" grpId="1" animBg="1"/>
      <p:bldP spid="20" grpId="0" animBg="1"/>
      <p:bldP spid="20" grpId="1" animBg="1"/>
      <p:bldP spid="21" grpId="0" animBg="1"/>
      <p:bldP spid="21" grpId="1" animBg="1"/>
      <p:bldP spid="23" grpId="0" animBg="1"/>
      <p:bldP spid="23" grpId="1" animBg="1"/>
      <p:bldP spid="26" grpId="0" animBg="1"/>
      <p:bldP spid="26" grpId="1"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7333-C7D3-A3EC-5964-7A5F716737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E885-39DF-41DE-2D43-9D5D4B57A575}"/>
              </a:ext>
            </a:extLst>
          </p:cNvPr>
          <p:cNvSpPr>
            <a:spLocks noGrp="1"/>
          </p:cNvSpPr>
          <p:nvPr>
            <p:ph type="sldNum" sz="quarter" idx="12"/>
          </p:nvPr>
        </p:nvSpPr>
        <p:spPr/>
        <p:txBody>
          <a:bodyPr/>
          <a:lstStyle/>
          <a:p>
            <a:fld id="{AE8FF73E-95BF-4E5E-8039-3219E3426DBA}" type="slidenum">
              <a:rPr lang="en-CA" smtClean="0"/>
              <a:pPr/>
              <a:t>16</a:t>
            </a:fld>
            <a:endParaRPr lang="en-CA" dirty="0"/>
          </a:p>
        </p:txBody>
      </p:sp>
      <p:sp>
        <p:nvSpPr>
          <p:cNvPr id="5" name="Title 4">
            <a:extLst>
              <a:ext uri="{FF2B5EF4-FFF2-40B4-BE49-F238E27FC236}">
                <a16:creationId xmlns:a16="http://schemas.microsoft.com/office/drawing/2014/main" id="{CF103C23-5B9E-D78B-221C-C96727C9BCC5}"/>
              </a:ext>
            </a:extLst>
          </p:cNvPr>
          <p:cNvSpPr>
            <a:spLocks noGrp="1"/>
          </p:cNvSpPr>
          <p:nvPr>
            <p:ph type="title"/>
          </p:nvPr>
        </p:nvSpPr>
        <p:spPr>
          <a:xfrm>
            <a:off x="838800" y="173736"/>
            <a:ext cx="10515600" cy="579553"/>
          </a:xfrm>
        </p:spPr>
        <p:txBody>
          <a:bodyPr>
            <a:noAutofit/>
          </a:bodyPr>
          <a:lstStyle/>
          <a:p>
            <a:r>
              <a:rPr lang="en-US" sz="4000" dirty="0"/>
              <a:t>Annual averages may not change much…</a:t>
            </a:r>
            <a:endParaRPr lang="en-CA" sz="4000" dirty="0"/>
          </a:p>
        </p:txBody>
      </p:sp>
      <p:grpSp>
        <p:nvGrpSpPr>
          <p:cNvPr id="14" name="Group 13">
            <a:extLst>
              <a:ext uri="{FF2B5EF4-FFF2-40B4-BE49-F238E27FC236}">
                <a16:creationId xmlns:a16="http://schemas.microsoft.com/office/drawing/2014/main" id="{071627C8-7BBF-55F9-17AC-6291B9040D27}"/>
              </a:ext>
            </a:extLst>
          </p:cNvPr>
          <p:cNvGrpSpPr/>
          <p:nvPr/>
        </p:nvGrpSpPr>
        <p:grpSpPr>
          <a:xfrm>
            <a:off x="2448664" y="1143299"/>
            <a:ext cx="4915480" cy="5455953"/>
            <a:chOff x="1703476" y="1143299"/>
            <a:chExt cx="4915480" cy="5455953"/>
          </a:xfrm>
        </p:grpSpPr>
        <p:pic>
          <p:nvPicPr>
            <p:cNvPr id="3" name="Picture 2">
              <a:extLst>
                <a:ext uri="{FF2B5EF4-FFF2-40B4-BE49-F238E27FC236}">
                  <a16:creationId xmlns:a16="http://schemas.microsoft.com/office/drawing/2014/main" id="{FEF91BE7-E156-F17F-097D-3B14DA5B3EF6}"/>
                </a:ext>
              </a:extLst>
            </p:cNvPr>
            <p:cNvPicPr>
              <a:picLocks noChangeAspect="1"/>
            </p:cNvPicPr>
            <p:nvPr/>
          </p:nvPicPr>
          <p:blipFill>
            <a:blip r:embed="rId4">
              <a:extLst>
                <a:ext uri="{28A0092B-C50C-407E-A947-70E740481C1C}">
                  <a14:useLocalDpi xmlns:a14="http://schemas.microsoft.com/office/drawing/2010/main" val="0"/>
                </a:ext>
              </a:extLst>
            </a:blip>
            <a:srcRect l="1962" r="72250" b="50987"/>
            <a:stretch>
              <a:fillRect/>
            </a:stretch>
          </p:blipFill>
          <p:spPr>
            <a:xfrm>
              <a:off x="1703476" y="1143299"/>
              <a:ext cx="4915480" cy="5193046"/>
            </a:xfrm>
            <a:prstGeom prst="rect">
              <a:avLst/>
            </a:prstGeom>
          </p:spPr>
        </p:pic>
        <p:pic>
          <p:nvPicPr>
            <p:cNvPr id="7" name="Picture 6">
              <a:extLst>
                <a:ext uri="{FF2B5EF4-FFF2-40B4-BE49-F238E27FC236}">
                  <a16:creationId xmlns:a16="http://schemas.microsoft.com/office/drawing/2014/main" id="{F7379D29-2EBF-ED87-BA4D-C1DE3B1FA6FB}"/>
                </a:ext>
              </a:extLst>
            </p:cNvPr>
            <p:cNvPicPr>
              <a:picLocks noChangeAspect="1"/>
            </p:cNvPicPr>
            <p:nvPr/>
          </p:nvPicPr>
          <p:blipFill>
            <a:blip r:embed="rId5">
              <a:extLst>
                <a:ext uri="{28A0092B-C50C-407E-A947-70E740481C1C}">
                  <a14:useLocalDpi xmlns:a14="http://schemas.microsoft.com/office/drawing/2010/main" val="0"/>
                </a:ext>
              </a:extLst>
            </a:blip>
            <a:srcRect l="2753" t="96081" r="72390" b="473"/>
            <a:stretch>
              <a:fillRect/>
            </a:stretch>
          </p:blipFill>
          <p:spPr>
            <a:xfrm>
              <a:off x="1841833" y="6234127"/>
              <a:ext cx="4738076" cy="365125"/>
            </a:xfrm>
            <a:prstGeom prst="rect">
              <a:avLst/>
            </a:prstGeom>
          </p:spPr>
        </p:pic>
      </p:grpSp>
      <p:pic>
        <p:nvPicPr>
          <p:cNvPr id="11" name="Picture 10">
            <a:extLst>
              <a:ext uri="{FF2B5EF4-FFF2-40B4-BE49-F238E27FC236}">
                <a16:creationId xmlns:a16="http://schemas.microsoft.com/office/drawing/2014/main" id="{D7126E05-C575-A4E0-4F4E-6E19F037DECC}"/>
              </a:ext>
            </a:extLst>
          </p:cNvPr>
          <p:cNvPicPr>
            <a:picLocks noChangeAspect="1"/>
          </p:cNvPicPr>
          <p:nvPr/>
        </p:nvPicPr>
        <p:blipFill>
          <a:blip r:embed="rId6">
            <a:extLst>
              <a:ext uri="{28A0092B-C50C-407E-A947-70E740481C1C}">
                <a14:useLocalDpi xmlns:a14="http://schemas.microsoft.com/office/drawing/2010/main" val="0"/>
              </a:ext>
            </a:extLst>
          </a:blip>
          <a:srcRect l="159" t="56459" r="97925" b="24165"/>
          <a:stretch>
            <a:fillRect/>
          </a:stretch>
        </p:blipFill>
        <p:spPr>
          <a:xfrm rot="5400000">
            <a:off x="1151000" y="2356226"/>
            <a:ext cx="365125" cy="2053042"/>
          </a:xfrm>
          <a:prstGeom prst="rect">
            <a:avLst/>
          </a:prstGeom>
        </p:spPr>
      </p:pic>
      <p:pic>
        <p:nvPicPr>
          <p:cNvPr id="12" name="Picture 11">
            <a:extLst>
              <a:ext uri="{FF2B5EF4-FFF2-40B4-BE49-F238E27FC236}">
                <a16:creationId xmlns:a16="http://schemas.microsoft.com/office/drawing/2014/main" id="{364A196B-D25F-C83E-EFF5-F7A37D7561B1}"/>
              </a:ext>
            </a:extLst>
          </p:cNvPr>
          <p:cNvPicPr>
            <a:picLocks noChangeAspect="1"/>
          </p:cNvPicPr>
          <p:nvPr/>
        </p:nvPicPr>
        <p:blipFill>
          <a:blip r:embed="rId4">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pic>
        <p:nvPicPr>
          <p:cNvPr id="13" name="Picture 12">
            <a:extLst>
              <a:ext uri="{FF2B5EF4-FFF2-40B4-BE49-F238E27FC236}">
                <a16:creationId xmlns:a16="http://schemas.microsoft.com/office/drawing/2014/main" id="{B56BDA44-7618-21E2-DDE2-D60768B31CC5}"/>
              </a:ext>
            </a:extLst>
          </p:cNvPr>
          <p:cNvPicPr>
            <a:picLocks noChangeAspect="1"/>
          </p:cNvPicPr>
          <p:nvPr/>
        </p:nvPicPr>
        <p:blipFill>
          <a:blip r:embed="rId6">
            <a:extLst>
              <a:ext uri="{28A0092B-C50C-407E-A947-70E740481C1C}">
                <a14:useLocalDpi xmlns:a14="http://schemas.microsoft.com/office/drawing/2010/main" val="0"/>
              </a:ext>
            </a:extLst>
          </a:blip>
          <a:srcRect t="36340" r="98084" b="43615"/>
          <a:stretch>
            <a:fillRect/>
          </a:stretch>
        </p:blipFill>
        <p:spPr>
          <a:xfrm rot="5400000">
            <a:off x="1150999" y="2634842"/>
            <a:ext cx="365127" cy="2123938"/>
          </a:xfrm>
          <a:prstGeom prst="rect">
            <a:avLst/>
          </a:prstGeom>
        </p:spPr>
      </p:pic>
      <p:pic>
        <p:nvPicPr>
          <p:cNvPr id="18" name="Picture 17">
            <a:extLst>
              <a:ext uri="{FF2B5EF4-FFF2-40B4-BE49-F238E27FC236}">
                <a16:creationId xmlns:a16="http://schemas.microsoft.com/office/drawing/2014/main" id="{7DE9C071-1CF6-BE87-9919-EAFC8B7B6A67}"/>
              </a:ext>
            </a:extLst>
          </p:cNvPr>
          <p:cNvPicPr>
            <a:picLocks noChangeAspect="1"/>
          </p:cNvPicPr>
          <p:nvPr/>
        </p:nvPicPr>
        <p:blipFill>
          <a:blip r:embed="rId7">
            <a:extLst>
              <a:ext uri="{28A0092B-C50C-407E-A947-70E740481C1C}">
                <a14:useLocalDpi xmlns:a14="http://schemas.microsoft.com/office/drawing/2010/main" val="0"/>
              </a:ext>
            </a:extLst>
          </a:blip>
          <a:srcRect t="25975" r="98084" b="63888"/>
          <a:stretch>
            <a:fillRect/>
          </a:stretch>
        </p:blipFill>
        <p:spPr>
          <a:xfrm rot="5400000">
            <a:off x="1150999" y="3510980"/>
            <a:ext cx="365127" cy="1074065"/>
          </a:xfrm>
          <a:prstGeom prst="rect">
            <a:avLst/>
          </a:prstGeom>
        </p:spPr>
      </p:pic>
      <p:pic>
        <p:nvPicPr>
          <p:cNvPr id="2" name="Graphic 1" descr="Smiling face with solid fill with solid fill">
            <a:extLst>
              <a:ext uri="{FF2B5EF4-FFF2-40B4-BE49-F238E27FC236}">
                <a16:creationId xmlns:a16="http://schemas.microsoft.com/office/drawing/2014/main" id="{9A1DAA15-123D-AA56-71C8-17F92B1CF4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9BC35731-1AF8-8749-B67F-7326621951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2724" y="4537123"/>
            <a:ext cx="914400" cy="914400"/>
          </a:xfrm>
          <a:prstGeom prst="rect">
            <a:avLst/>
          </a:prstGeom>
        </p:spPr>
      </p:pic>
      <p:pic>
        <p:nvPicPr>
          <p:cNvPr id="53" name="Audio 52">
            <a:hlinkClick r:id="" action="ppaction://media"/>
            <a:extLst>
              <a:ext uri="{FF2B5EF4-FFF2-40B4-BE49-F238E27FC236}">
                <a16:creationId xmlns:a16="http://schemas.microsoft.com/office/drawing/2014/main" id="{F32DCF2C-7FB8-7810-4D08-063151D2A6AF}"/>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4587551"/>
      </p:ext>
    </p:extLst>
  </p:cSld>
  <p:clrMapOvr>
    <a:masterClrMapping/>
  </p:clrMapOvr>
  <mc:AlternateContent xmlns:mc="http://schemas.openxmlformats.org/markup-compatibility/2006">
    <mc:Choice xmlns:p14="http://schemas.microsoft.com/office/powerpoint/2010/main" Requires="p14">
      <p:transition spd="slow" p14:dur="2000" advTm="4028"/>
    </mc:Choice>
    <mc:Fallback>
      <p:transition spd="slow" advTm="4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7899-7BB7-6883-1B62-2BA169A542BB}"/>
            </a:ext>
          </a:extLst>
        </p:cNvPr>
        <p:cNvGrpSpPr/>
        <p:nvPr/>
      </p:nvGrpSpPr>
      <p:grpSpPr>
        <a:xfrm>
          <a:off x="0" y="0"/>
          <a:ext cx="0" cy="0"/>
          <a:chOff x="0" y="0"/>
          <a:chExt cx="0" cy="0"/>
        </a:xfrm>
      </p:grpSpPr>
      <p:pic>
        <p:nvPicPr>
          <p:cNvPr id="11" name="Picture 10" descr="A diagram of a heat wave&#10;&#10;AI-generated content may be incorrect.">
            <a:extLst>
              <a:ext uri="{FF2B5EF4-FFF2-40B4-BE49-F238E27FC236}">
                <a16:creationId xmlns:a16="http://schemas.microsoft.com/office/drawing/2014/main" id="{D28A1681-E2CC-DF01-EEA0-438049EEF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44" y="1219089"/>
            <a:ext cx="11246456" cy="5623228"/>
          </a:xfrm>
          <a:prstGeom prst="rect">
            <a:avLst/>
          </a:prstGeom>
        </p:spPr>
      </p:pic>
      <p:grpSp>
        <p:nvGrpSpPr>
          <p:cNvPr id="12" name="Group 11">
            <a:extLst>
              <a:ext uri="{FF2B5EF4-FFF2-40B4-BE49-F238E27FC236}">
                <a16:creationId xmlns:a16="http://schemas.microsoft.com/office/drawing/2014/main" id="{4784AAC2-0D34-B09F-B04B-5C01C1CA53BD}"/>
              </a:ext>
            </a:extLst>
          </p:cNvPr>
          <p:cNvGrpSpPr/>
          <p:nvPr/>
        </p:nvGrpSpPr>
        <p:grpSpPr>
          <a:xfrm>
            <a:off x="6128688" y="803307"/>
            <a:ext cx="4073990" cy="965050"/>
            <a:chOff x="6221806" y="164340"/>
            <a:chExt cx="4550753" cy="1077987"/>
          </a:xfrm>
        </p:grpSpPr>
        <p:grpSp>
          <p:nvGrpSpPr>
            <p:cNvPr id="13" name="Group 12">
              <a:extLst>
                <a:ext uri="{FF2B5EF4-FFF2-40B4-BE49-F238E27FC236}">
                  <a16:creationId xmlns:a16="http://schemas.microsoft.com/office/drawing/2014/main" id="{CBA74D0A-BCD3-1B3F-BA44-CB5C90943407}"/>
                </a:ext>
              </a:extLst>
            </p:cNvPr>
            <p:cNvGrpSpPr/>
            <p:nvPr/>
          </p:nvGrpSpPr>
          <p:grpSpPr>
            <a:xfrm>
              <a:off x="9858159" y="224725"/>
              <a:ext cx="914400" cy="1017602"/>
              <a:chOff x="9858159" y="224725"/>
              <a:chExt cx="914400" cy="1017602"/>
            </a:xfrm>
          </p:grpSpPr>
          <p:pic>
            <p:nvPicPr>
              <p:cNvPr id="18" name="Graphic 17" descr="Traffic light with solid fill">
                <a:extLst>
                  <a:ext uri="{FF2B5EF4-FFF2-40B4-BE49-F238E27FC236}">
                    <a16:creationId xmlns:a16="http://schemas.microsoft.com/office/drawing/2014/main" id="{F1A03E6D-698A-6C88-C3A1-C524D7FDC3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8159" y="224725"/>
                <a:ext cx="914400" cy="914400"/>
              </a:xfrm>
              <a:prstGeom prst="rect">
                <a:avLst/>
              </a:prstGeom>
            </p:spPr>
          </p:pic>
          <p:sp>
            <p:nvSpPr>
              <p:cNvPr id="19" name="Explosion: 8 Points 18">
                <a:extLst>
                  <a:ext uri="{FF2B5EF4-FFF2-40B4-BE49-F238E27FC236}">
                    <a16:creationId xmlns:a16="http://schemas.microsoft.com/office/drawing/2014/main" id="{B129D5A4-BB91-8252-046A-17BADA4A3F01}"/>
                  </a:ext>
                </a:extLst>
              </p:cNvPr>
              <p:cNvSpPr/>
              <p:nvPr/>
            </p:nvSpPr>
            <p:spPr>
              <a:xfrm>
                <a:off x="10038934" y="625258"/>
                <a:ext cx="552832" cy="617069"/>
              </a:xfrm>
              <a:prstGeom prst="irregularSeal1">
                <a:avLst/>
              </a:prstGeom>
              <a:solidFill>
                <a:srgbClr val="92D05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Oval 29">
                <a:extLst>
                  <a:ext uri="{FF2B5EF4-FFF2-40B4-BE49-F238E27FC236}">
                    <a16:creationId xmlns:a16="http://schemas.microsoft.com/office/drawing/2014/main" id="{414DCA70-CE79-FAEA-8BAC-BAD6C42479C8}"/>
                  </a:ext>
                </a:extLst>
              </p:cNvPr>
              <p:cNvSpPr/>
              <p:nvPr/>
            </p:nvSpPr>
            <p:spPr>
              <a:xfrm>
                <a:off x="10231988" y="809395"/>
                <a:ext cx="166724" cy="16672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4" name="Group 13">
              <a:extLst>
                <a:ext uri="{FF2B5EF4-FFF2-40B4-BE49-F238E27FC236}">
                  <a16:creationId xmlns:a16="http://schemas.microsoft.com/office/drawing/2014/main" id="{70C2F258-89C5-D16C-0749-CB6A39D8BB82}"/>
                </a:ext>
              </a:extLst>
            </p:cNvPr>
            <p:cNvGrpSpPr/>
            <p:nvPr/>
          </p:nvGrpSpPr>
          <p:grpSpPr>
            <a:xfrm>
              <a:off x="6221806" y="164340"/>
              <a:ext cx="914400" cy="980039"/>
              <a:chOff x="6221806" y="164340"/>
              <a:chExt cx="914400" cy="980039"/>
            </a:xfrm>
          </p:grpSpPr>
          <p:pic>
            <p:nvPicPr>
              <p:cNvPr id="15" name="Graphic 14" descr="Traffic light with solid fill">
                <a:extLst>
                  <a:ext uri="{FF2B5EF4-FFF2-40B4-BE49-F238E27FC236}">
                    <a16:creationId xmlns:a16="http://schemas.microsoft.com/office/drawing/2014/main" id="{FD3F17D1-C16C-2C27-1DCF-62EC8AC0BB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1806" y="229979"/>
                <a:ext cx="914400" cy="914400"/>
              </a:xfrm>
              <a:prstGeom prst="rect">
                <a:avLst/>
              </a:prstGeom>
            </p:spPr>
          </p:pic>
          <p:sp>
            <p:nvSpPr>
              <p:cNvPr id="16" name="Oval 15">
                <a:extLst>
                  <a:ext uri="{FF2B5EF4-FFF2-40B4-BE49-F238E27FC236}">
                    <a16:creationId xmlns:a16="http://schemas.microsoft.com/office/drawing/2014/main" id="{857B4584-F49E-D49B-A752-EB3BDF1E3609}"/>
                  </a:ext>
                </a:extLst>
              </p:cNvPr>
              <p:cNvSpPr/>
              <p:nvPr/>
            </p:nvSpPr>
            <p:spPr>
              <a:xfrm>
                <a:off x="6595644" y="389513"/>
                <a:ext cx="166724" cy="166724"/>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Explosion: 8 Points 16">
                <a:extLst>
                  <a:ext uri="{FF2B5EF4-FFF2-40B4-BE49-F238E27FC236}">
                    <a16:creationId xmlns:a16="http://schemas.microsoft.com/office/drawing/2014/main" id="{FBCDD4E2-696D-C05A-5EF3-248DF1BEA63D}"/>
                  </a:ext>
                </a:extLst>
              </p:cNvPr>
              <p:cNvSpPr/>
              <p:nvPr/>
            </p:nvSpPr>
            <p:spPr>
              <a:xfrm>
                <a:off x="6402590" y="164340"/>
                <a:ext cx="552832" cy="617069"/>
              </a:xfrm>
              <a:prstGeom prst="irregularSeal1">
                <a:avLst/>
              </a:prstGeom>
              <a:solidFill>
                <a:srgbClr val="C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pic>
        <p:nvPicPr>
          <p:cNvPr id="31" name="Graphic 30" descr="Clock with solid fill">
            <a:extLst>
              <a:ext uri="{FF2B5EF4-FFF2-40B4-BE49-F238E27FC236}">
                <a16:creationId xmlns:a16="http://schemas.microsoft.com/office/drawing/2014/main" id="{DCECE7E1-26CC-7E04-6223-5869596528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33263" y="1318387"/>
            <a:ext cx="912118" cy="912116"/>
          </a:xfrm>
          <a:prstGeom prst="rect">
            <a:avLst/>
          </a:prstGeom>
        </p:spPr>
      </p:pic>
      <p:pic>
        <p:nvPicPr>
          <p:cNvPr id="32" name="Graphic 31" descr="Daily calendar with solid fill">
            <a:extLst>
              <a:ext uri="{FF2B5EF4-FFF2-40B4-BE49-F238E27FC236}">
                <a16:creationId xmlns:a16="http://schemas.microsoft.com/office/drawing/2014/main" id="{B58E7B43-7BE8-02FD-BFF3-90AA9BD28C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68849" y="1301027"/>
            <a:ext cx="912118" cy="912116"/>
          </a:xfrm>
          <a:prstGeom prst="rect">
            <a:avLst/>
          </a:prstGeom>
        </p:spPr>
      </p:pic>
      <p:sp>
        <p:nvSpPr>
          <p:cNvPr id="4" name="Slide Number Placeholder 3">
            <a:extLst>
              <a:ext uri="{FF2B5EF4-FFF2-40B4-BE49-F238E27FC236}">
                <a16:creationId xmlns:a16="http://schemas.microsoft.com/office/drawing/2014/main" id="{45BBD55B-E916-6CBD-502E-21D003164321}"/>
              </a:ext>
            </a:extLst>
          </p:cNvPr>
          <p:cNvSpPr>
            <a:spLocks noGrp="1"/>
          </p:cNvSpPr>
          <p:nvPr>
            <p:ph type="sldNum" sz="quarter" idx="12"/>
          </p:nvPr>
        </p:nvSpPr>
        <p:spPr/>
        <p:txBody>
          <a:bodyPr/>
          <a:lstStyle/>
          <a:p>
            <a:fld id="{AE8FF73E-95BF-4E5E-8039-3219E3426DBA}" type="slidenum">
              <a:rPr lang="en-CA" smtClean="0"/>
              <a:pPr/>
              <a:t>17</a:t>
            </a:fld>
            <a:endParaRPr lang="en-CA" dirty="0"/>
          </a:p>
        </p:txBody>
      </p:sp>
      <p:sp>
        <p:nvSpPr>
          <p:cNvPr id="5" name="Title 4">
            <a:extLst>
              <a:ext uri="{FF2B5EF4-FFF2-40B4-BE49-F238E27FC236}">
                <a16:creationId xmlns:a16="http://schemas.microsoft.com/office/drawing/2014/main" id="{65A6BB22-B991-4F32-2D8C-8E7ACC385AC0}"/>
              </a:ext>
            </a:extLst>
          </p:cNvPr>
          <p:cNvSpPr>
            <a:spLocks noGrp="1"/>
          </p:cNvSpPr>
          <p:nvPr>
            <p:ph type="title"/>
          </p:nvPr>
        </p:nvSpPr>
        <p:spPr>
          <a:xfrm>
            <a:off x="838800" y="173736"/>
            <a:ext cx="10515600" cy="627998"/>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AEE4403D-9DA4-39F1-39FD-A80FCBC5FCFA}"/>
              </a:ext>
            </a:extLst>
          </p:cNvPr>
          <p:cNvSpPr/>
          <p:nvPr/>
        </p:nvSpPr>
        <p:spPr>
          <a:xfrm>
            <a:off x="9867996" y="2268768"/>
            <a:ext cx="1736905" cy="396674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088AE348-5C73-9439-256F-07C02D3D119B}"/>
              </a:ext>
            </a:extLst>
          </p:cNvPr>
          <p:cNvSpPr/>
          <p:nvPr/>
        </p:nvSpPr>
        <p:spPr>
          <a:xfrm>
            <a:off x="1539522" y="2293913"/>
            <a:ext cx="3136805"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502625-3CB8-A3FD-60D8-954A0CBACFD2}"/>
              </a:ext>
            </a:extLst>
          </p:cNvPr>
          <p:cNvSpPr/>
          <p:nvPr/>
        </p:nvSpPr>
        <p:spPr>
          <a:xfrm>
            <a:off x="7388843" y="2287708"/>
            <a:ext cx="2479153" cy="3916644"/>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1FF917A2-5C51-B1E4-52C9-72C8560A56E5}"/>
              </a:ext>
            </a:extLst>
          </p:cNvPr>
          <p:cNvSpPr/>
          <p:nvPr/>
        </p:nvSpPr>
        <p:spPr>
          <a:xfrm>
            <a:off x="4692911" y="2293912"/>
            <a:ext cx="1234672" cy="391664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9" name="Audio 38">
            <a:hlinkClick r:id="" action="ppaction://media"/>
            <a:extLst>
              <a:ext uri="{FF2B5EF4-FFF2-40B4-BE49-F238E27FC236}">
                <a16:creationId xmlns:a16="http://schemas.microsoft.com/office/drawing/2014/main" id="{B8237732-1C88-4ECF-CAAC-461933778C4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7218928"/>
      </p:ext>
    </p:extLst>
  </p:cSld>
  <p:clrMapOvr>
    <a:masterClrMapping/>
  </p:clrMapOvr>
  <mc:AlternateContent xmlns:mc="http://schemas.openxmlformats.org/markup-compatibility/2006">
    <mc:Choice xmlns:p14="http://schemas.microsoft.com/office/powerpoint/2010/main" Requires="p14">
      <p:transition spd="slow" p14:dur="2000" advTm="3167"/>
    </mc:Choice>
    <mc:Fallback>
      <p:transition spd="slow" advTm="3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ABDF-54C3-6126-4964-6685B53D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AC5F4-01B0-2F50-46F4-FF88EE727583}"/>
              </a:ext>
            </a:extLst>
          </p:cNvPr>
          <p:cNvSpPr>
            <a:spLocks noGrp="1"/>
          </p:cNvSpPr>
          <p:nvPr>
            <p:ph type="title"/>
          </p:nvPr>
        </p:nvSpPr>
        <p:spPr>
          <a:xfrm>
            <a:off x="831849" y="1709738"/>
            <a:ext cx="10702059" cy="2852737"/>
          </a:xfrm>
        </p:spPr>
        <p:txBody>
          <a:bodyPr/>
          <a:lstStyle/>
          <a:p>
            <a:pPr algn="ctr"/>
            <a:r>
              <a:rPr lang="en-CA" sz="4000" i="1" dirty="0"/>
              <a:t>Temperature affects caribou’s habitat selection</a:t>
            </a:r>
            <a:br>
              <a:rPr lang="en-CA" sz="4000" i="1" dirty="0"/>
            </a:br>
            <a:endParaRPr lang="en-CA" sz="4000" i="1" dirty="0"/>
          </a:p>
        </p:txBody>
      </p:sp>
      <p:sp>
        <p:nvSpPr>
          <p:cNvPr id="5" name="Slide Number Placeholder 4">
            <a:extLst>
              <a:ext uri="{FF2B5EF4-FFF2-40B4-BE49-F238E27FC236}">
                <a16:creationId xmlns:a16="http://schemas.microsoft.com/office/drawing/2014/main" id="{0FDD5480-3FD2-1B05-78FC-CAB2989A1BF9}"/>
              </a:ext>
            </a:extLst>
          </p:cNvPr>
          <p:cNvSpPr>
            <a:spLocks noGrp="1"/>
          </p:cNvSpPr>
          <p:nvPr>
            <p:ph type="sldNum" sz="quarter" idx="12"/>
          </p:nvPr>
        </p:nvSpPr>
        <p:spPr/>
        <p:txBody>
          <a:bodyPr/>
          <a:lstStyle/>
          <a:p>
            <a:fld id="{AE8FF73E-95BF-4E5E-8039-3219E3426DBA}" type="slidenum">
              <a:rPr lang="en-CA" smtClean="0"/>
              <a:pPr/>
              <a:t>18</a:t>
            </a:fld>
            <a:endParaRPr lang="en-CA" dirty="0"/>
          </a:p>
        </p:txBody>
      </p:sp>
    </p:spTree>
    <p:extLst>
      <p:ext uri="{BB962C8B-B14F-4D97-AF65-F5344CB8AC3E}">
        <p14:creationId xmlns:p14="http://schemas.microsoft.com/office/powerpoint/2010/main" val="2414121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2B11-5443-6BDC-4D8C-93F3AD51CD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EC413-5A2D-12A9-55A7-F44919B81612}"/>
              </a:ext>
            </a:extLst>
          </p:cNvPr>
          <p:cNvSpPr>
            <a:spLocks noGrp="1"/>
          </p:cNvSpPr>
          <p:nvPr>
            <p:ph type="sldNum" sz="quarter" idx="12"/>
          </p:nvPr>
        </p:nvSpPr>
        <p:spPr/>
        <p:txBody>
          <a:bodyPr/>
          <a:lstStyle/>
          <a:p>
            <a:fld id="{AE8FF73E-95BF-4E5E-8039-3219E3426DBA}" type="slidenum">
              <a:rPr lang="en-CA" smtClean="0"/>
              <a:pPr/>
              <a:t>19</a:t>
            </a:fld>
            <a:endParaRPr lang="en-CA" dirty="0"/>
          </a:p>
        </p:txBody>
      </p:sp>
      <p:pic>
        <p:nvPicPr>
          <p:cNvPr id="8" name="Picture 7">
            <a:extLst>
              <a:ext uri="{FF2B5EF4-FFF2-40B4-BE49-F238E27FC236}">
                <a16:creationId xmlns:a16="http://schemas.microsoft.com/office/drawing/2014/main" id="{F1362D17-C1DB-2BA2-2036-D2AD783F8C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589" y="1006464"/>
            <a:ext cx="10972822" cy="5486411"/>
          </a:xfrm>
          <a:prstGeom prst="rect">
            <a:avLst/>
          </a:prstGeom>
        </p:spPr>
      </p:pic>
      <p:sp>
        <p:nvSpPr>
          <p:cNvPr id="3" name="Title 2">
            <a:extLst>
              <a:ext uri="{FF2B5EF4-FFF2-40B4-BE49-F238E27FC236}">
                <a16:creationId xmlns:a16="http://schemas.microsoft.com/office/drawing/2014/main" id="{6CA70B9F-D31C-4C1D-680B-17E889DAAD61}"/>
              </a:ext>
            </a:extLst>
          </p:cNvPr>
          <p:cNvSpPr>
            <a:spLocks noGrp="1"/>
          </p:cNvSpPr>
          <p:nvPr>
            <p:ph type="title"/>
          </p:nvPr>
        </p:nvSpPr>
        <p:spPr/>
        <p:txBody>
          <a:bodyPr/>
          <a:lstStyle/>
          <a:p>
            <a:r>
              <a:rPr lang="en-US" sz="4000" dirty="0"/>
              <a:t>A simple resource selection function</a:t>
            </a:r>
            <a:endParaRPr lang="en-CA" sz="4000" dirty="0"/>
          </a:p>
        </p:txBody>
      </p:sp>
    </p:spTree>
    <p:extLst>
      <p:ext uri="{BB962C8B-B14F-4D97-AF65-F5344CB8AC3E}">
        <p14:creationId xmlns:p14="http://schemas.microsoft.com/office/powerpoint/2010/main" val="3259407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E328-2CC1-C343-9F7F-3F65140C3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56EA7-BE4E-A7D7-3D16-3077E35F8B50}"/>
              </a:ext>
            </a:extLst>
          </p:cNvPr>
          <p:cNvSpPr>
            <a:spLocks noGrp="1"/>
          </p:cNvSpPr>
          <p:nvPr>
            <p:ph type="title"/>
          </p:nvPr>
        </p:nvSpPr>
        <p:spPr/>
        <p:txBody>
          <a:bodyPr>
            <a:normAutofit/>
          </a:bodyPr>
          <a:lstStyle/>
          <a:p>
            <a:pPr algn="ctr"/>
            <a:r>
              <a:rPr lang="en-CA" sz="4000" i="1" dirty="0"/>
              <a:t>A bit of history…</a:t>
            </a:r>
            <a:br>
              <a:rPr lang="en-CA" sz="4000" i="1" dirty="0"/>
            </a:br>
            <a:endParaRPr lang="en-CA" sz="4000" i="1" dirty="0"/>
          </a:p>
        </p:txBody>
      </p:sp>
      <p:sp>
        <p:nvSpPr>
          <p:cNvPr id="5" name="Slide Number Placeholder 4">
            <a:extLst>
              <a:ext uri="{FF2B5EF4-FFF2-40B4-BE49-F238E27FC236}">
                <a16:creationId xmlns:a16="http://schemas.microsoft.com/office/drawing/2014/main" id="{26EC3346-9141-661D-7AD6-3883370FE78D}"/>
              </a:ext>
            </a:extLst>
          </p:cNvPr>
          <p:cNvSpPr>
            <a:spLocks noGrp="1"/>
          </p:cNvSpPr>
          <p:nvPr>
            <p:ph type="sldNum" sz="quarter" idx="12"/>
          </p:nvPr>
        </p:nvSpPr>
        <p:spPr/>
        <p:txBody>
          <a:bodyPr/>
          <a:lstStyle/>
          <a:p>
            <a:fld id="{AE8FF73E-95BF-4E5E-8039-3219E3426DBA}" type="slidenum">
              <a:rPr lang="en-CA" smtClean="0"/>
              <a:pPr/>
              <a:t>2</a:t>
            </a:fld>
            <a:endParaRPr lang="en-CA" dirty="0"/>
          </a:p>
        </p:txBody>
      </p:sp>
      <p:pic>
        <p:nvPicPr>
          <p:cNvPr id="13" name="Audio 12">
            <a:hlinkClick r:id="" action="ppaction://media"/>
            <a:extLst>
              <a:ext uri="{FF2B5EF4-FFF2-40B4-BE49-F238E27FC236}">
                <a16:creationId xmlns:a16="http://schemas.microsoft.com/office/drawing/2014/main" id="{3128CC39-F568-808F-CB87-0D76CEF64A3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0512737"/>
      </p:ext>
    </p:extLst>
  </p:cSld>
  <p:clrMapOvr>
    <a:masterClrMapping/>
  </p:clrMapOvr>
  <mc:AlternateContent xmlns:mc="http://schemas.openxmlformats.org/markup-compatibility/2006" xmlns:p14="http://schemas.microsoft.com/office/powerpoint/2010/main">
    <mc:Choice Requires="p14">
      <p:transition spd="slow" p14:dur="2000" advTm="3249"/>
    </mc:Choice>
    <mc:Fallback xmlns="">
      <p:transition spd="slow" advTm="3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AF429-8A04-E956-8A45-677E28AB33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035717-09E9-B59A-0AA7-06BA77508BFF}"/>
              </a:ext>
            </a:extLst>
          </p:cNvPr>
          <p:cNvSpPr>
            <a:spLocks noGrp="1"/>
          </p:cNvSpPr>
          <p:nvPr>
            <p:ph type="sldNum" sz="quarter" idx="12"/>
          </p:nvPr>
        </p:nvSpPr>
        <p:spPr/>
        <p:txBody>
          <a:bodyPr/>
          <a:lstStyle/>
          <a:p>
            <a:fld id="{AE8FF73E-95BF-4E5E-8039-3219E3426DBA}" type="slidenum">
              <a:rPr lang="en-CA" smtClean="0"/>
              <a:pPr/>
              <a:t>20</a:t>
            </a:fld>
            <a:endParaRPr lang="en-CA" dirty="0"/>
          </a:p>
        </p:txBody>
      </p:sp>
      <p:sp>
        <p:nvSpPr>
          <p:cNvPr id="5" name="Title 4">
            <a:extLst>
              <a:ext uri="{FF2B5EF4-FFF2-40B4-BE49-F238E27FC236}">
                <a16:creationId xmlns:a16="http://schemas.microsoft.com/office/drawing/2014/main" id="{94FE50F3-B7E1-0A85-2D83-3A72254289DD}"/>
              </a:ext>
            </a:extLst>
          </p:cNvPr>
          <p:cNvSpPr>
            <a:spLocks noGrp="1"/>
          </p:cNvSpPr>
          <p:nvPr>
            <p:ph type="title"/>
          </p:nvPr>
        </p:nvSpPr>
        <p:spPr>
          <a:xfrm>
            <a:off x="838800" y="173736"/>
            <a:ext cx="10515600" cy="573498"/>
          </a:xfrm>
        </p:spPr>
        <p:txBody>
          <a:bodyPr>
            <a:noAutofit/>
          </a:bodyPr>
          <a:lstStyle/>
          <a:p>
            <a:r>
              <a:rPr lang="en-US" sz="4000" dirty="0"/>
              <a:t>Temperature alters movement habitat selection</a:t>
            </a:r>
            <a:endParaRPr lang="en-CA" sz="4000" dirty="0"/>
          </a:p>
        </p:txBody>
      </p:sp>
      <p:pic>
        <p:nvPicPr>
          <p:cNvPr id="13" name="Picture 12" descr="A diagram of different types of temperature&#10;&#10;AI-generated content may be incorrect.">
            <a:extLst>
              <a:ext uri="{FF2B5EF4-FFF2-40B4-BE49-F238E27FC236}">
                <a16:creationId xmlns:a16="http://schemas.microsoft.com/office/drawing/2014/main" id="{3476BE69-8134-B66D-9C7A-15C55F376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81" y="1625611"/>
            <a:ext cx="10836038" cy="4740768"/>
          </a:xfrm>
          <a:prstGeom prst="rect">
            <a:avLst/>
          </a:prstGeom>
        </p:spPr>
      </p:pic>
      <p:grpSp>
        <p:nvGrpSpPr>
          <p:cNvPr id="11" name="Group 10">
            <a:extLst>
              <a:ext uri="{FF2B5EF4-FFF2-40B4-BE49-F238E27FC236}">
                <a16:creationId xmlns:a16="http://schemas.microsoft.com/office/drawing/2014/main" id="{3329AD35-D412-8269-52E9-7DC0F76C4940}"/>
              </a:ext>
            </a:extLst>
          </p:cNvPr>
          <p:cNvGrpSpPr/>
          <p:nvPr/>
        </p:nvGrpSpPr>
        <p:grpSpPr>
          <a:xfrm>
            <a:off x="3325091" y="982442"/>
            <a:ext cx="6604967" cy="1630927"/>
            <a:chOff x="3325091" y="703881"/>
            <a:chExt cx="6604967" cy="1630927"/>
          </a:xfrm>
        </p:grpSpPr>
        <p:pic>
          <p:nvPicPr>
            <p:cNvPr id="10" name="Picture 9" descr="A diagram of different types of temperature&#10;&#10;AI-generated content may be incorrect.">
              <a:extLst>
                <a:ext uri="{FF2B5EF4-FFF2-40B4-BE49-F238E27FC236}">
                  <a16:creationId xmlns:a16="http://schemas.microsoft.com/office/drawing/2014/main" id="{0EF27454-FEA6-2141-7692-D8D314194712}"/>
                </a:ext>
              </a:extLst>
            </p:cNvPr>
            <p:cNvPicPr>
              <a:picLocks noChangeAspect="1"/>
            </p:cNvPicPr>
            <p:nvPr/>
          </p:nvPicPr>
          <p:blipFill>
            <a:blip r:embed="rId2">
              <a:extLst>
                <a:ext uri="{28A0092B-C50C-407E-A947-70E740481C1C}">
                  <a14:useLocalDpi xmlns:a14="http://schemas.microsoft.com/office/drawing/2010/main" val="0"/>
                </a:ext>
              </a:extLst>
            </a:blip>
            <a:srcRect l="24620" r="17269" b="80712"/>
            <a:stretch>
              <a:fillRect/>
            </a:stretch>
          </p:blipFill>
          <p:spPr>
            <a:xfrm>
              <a:off x="3325091" y="1420408"/>
              <a:ext cx="6296892" cy="914400"/>
            </a:xfrm>
            <a:prstGeom prst="rect">
              <a:avLst/>
            </a:prstGeom>
          </p:spPr>
        </p:pic>
        <p:pic>
          <p:nvPicPr>
            <p:cNvPr id="7" name="Graphic 6" descr="Smiling face with solid fill with solid fill">
              <a:extLst>
                <a:ext uri="{FF2B5EF4-FFF2-40B4-BE49-F238E27FC236}">
                  <a16:creationId xmlns:a16="http://schemas.microsoft.com/office/drawing/2014/main" id="{7BE648BD-B7FA-75FA-4B5E-381D50BF07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15658" y="703881"/>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4ECA45E-F7CC-BDF0-DB19-CC3F8C257A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9583" y="703881"/>
              <a:ext cx="914400" cy="914400"/>
            </a:xfrm>
            <a:prstGeom prst="rect">
              <a:avLst/>
            </a:prstGeom>
          </p:spPr>
        </p:pic>
      </p:grpSp>
    </p:spTree>
    <p:extLst>
      <p:ext uri="{BB962C8B-B14F-4D97-AF65-F5344CB8AC3E}">
        <p14:creationId xmlns:p14="http://schemas.microsoft.com/office/powerpoint/2010/main" val="104435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7355E-7DE4-059D-321C-53A83C29A17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FCDD2E8-D7E4-3056-6F72-AABE937F3D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6760" y="891999"/>
            <a:ext cx="9838480" cy="5903087"/>
          </a:xfrm>
          <a:prstGeom prst="rect">
            <a:avLst/>
          </a:prstGeom>
        </p:spPr>
      </p:pic>
      <p:sp>
        <p:nvSpPr>
          <p:cNvPr id="4" name="Slide Number Placeholder 3">
            <a:extLst>
              <a:ext uri="{FF2B5EF4-FFF2-40B4-BE49-F238E27FC236}">
                <a16:creationId xmlns:a16="http://schemas.microsoft.com/office/drawing/2014/main" id="{BE5DA81B-64F6-6025-5FC8-62D725548583}"/>
              </a:ext>
            </a:extLst>
          </p:cNvPr>
          <p:cNvSpPr>
            <a:spLocks noGrp="1"/>
          </p:cNvSpPr>
          <p:nvPr>
            <p:ph type="sldNum" sz="quarter" idx="12"/>
          </p:nvPr>
        </p:nvSpPr>
        <p:spPr/>
        <p:txBody>
          <a:bodyPr/>
          <a:lstStyle/>
          <a:p>
            <a:fld id="{AE8FF73E-95BF-4E5E-8039-3219E3426DBA}" type="slidenum">
              <a:rPr lang="en-CA" smtClean="0"/>
              <a:pPr/>
              <a:t>21</a:t>
            </a:fld>
            <a:endParaRPr lang="en-CA" dirty="0"/>
          </a:p>
        </p:txBody>
      </p:sp>
      <p:grpSp>
        <p:nvGrpSpPr>
          <p:cNvPr id="7" name="Group 6">
            <a:extLst>
              <a:ext uri="{FF2B5EF4-FFF2-40B4-BE49-F238E27FC236}">
                <a16:creationId xmlns:a16="http://schemas.microsoft.com/office/drawing/2014/main" id="{F7315894-59EE-A464-8A06-89D8D5E83778}"/>
              </a:ext>
            </a:extLst>
          </p:cNvPr>
          <p:cNvGrpSpPr/>
          <p:nvPr/>
        </p:nvGrpSpPr>
        <p:grpSpPr>
          <a:xfrm>
            <a:off x="991490" y="1654054"/>
            <a:ext cx="10892611" cy="920683"/>
            <a:chOff x="1337858" y="830486"/>
            <a:chExt cx="10892611" cy="920683"/>
          </a:xfrm>
        </p:grpSpPr>
        <p:pic>
          <p:nvPicPr>
            <p:cNvPr id="9" name="Graphic 8" descr="Dim (Medium Sun) with solid fill">
              <a:extLst>
                <a:ext uri="{FF2B5EF4-FFF2-40B4-BE49-F238E27FC236}">
                  <a16:creationId xmlns:a16="http://schemas.microsoft.com/office/drawing/2014/main" id="{09D7D7C0-BBF3-FB90-E04F-6F17E53B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16069" y="830486"/>
              <a:ext cx="914400" cy="914400"/>
            </a:xfrm>
            <a:prstGeom prst="rect">
              <a:avLst/>
            </a:prstGeom>
          </p:spPr>
        </p:pic>
        <p:pic>
          <p:nvPicPr>
            <p:cNvPr id="10" name="Graphic 9" descr="Snowflake with solid fill">
              <a:extLst>
                <a:ext uri="{FF2B5EF4-FFF2-40B4-BE49-F238E27FC236}">
                  <a16:creationId xmlns:a16="http://schemas.microsoft.com/office/drawing/2014/main" id="{78638EAE-2D1F-0072-191D-49DFFB504F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7858" y="836769"/>
              <a:ext cx="914400" cy="914400"/>
            </a:xfrm>
            <a:prstGeom prst="rect">
              <a:avLst/>
            </a:prstGeom>
          </p:spPr>
        </p:pic>
      </p:grpSp>
      <p:sp>
        <p:nvSpPr>
          <p:cNvPr id="11" name="Title 10">
            <a:extLst>
              <a:ext uri="{FF2B5EF4-FFF2-40B4-BE49-F238E27FC236}">
                <a16:creationId xmlns:a16="http://schemas.microsoft.com/office/drawing/2014/main" id="{441D88EE-92FD-C70D-D8CC-A9CEDDE4B602}"/>
              </a:ext>
            </a:extLst>
          </p:cNvPr>
          <p:cNvSpPr>
            <a:spLocks noGrp="1"/>
          </p:cNvSpPr>
          <p:nvPr>
            <p:ph type="title"/>
          </p:nvPr>
        </p:nvSpPr>
        <p:spPr/>
        <p:txBody>
          <a:bodyPr/>
          <a:lstStyle/>
          <a:p>
            <a:r>
              <a:rPr lang="en-US" sz="4000" dirty="0"/>
              <a:t>Temperature affects habitat selection</a:t>
            </a:r>
            <a:endParaRPr lang="en-CA" sz="4000" dirty="0"/>
          </a:p>
        </p:txBody>
      </p:sp>
      <p:pic>
        <p:nvPicPr>
          <p:cNvPr id="2" name="Graphic 1" descr="Smiling face with solid fill with solid fill">
            <a:extLst>
              <a:ext uri="{FF2B5EF4-FFF2-40B4-BE49-F238E27FC236}">
                <a16:creationId xmlns:a16="http://schemas.microsoft.com/office/drawing/2014/main" id="{647D742B-9990-73C3-5633-5C3820EEE7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7714" y="805388"/>
            <a:ext cx="609398" cy="609398"/>
          </a:xfrm>
          <a:prstGeom prst="rect">
            <a:avLst/>
          </a:prstGeom>
        </p:spPr>
      </p:pic>
      <p:pic>
        <p:nvPicPr>
          <p:cNvPr id="3" name="Graphic 2" descr="Sad face with solid fill with solid fill">
            <a:extLst>
              <a:ext uri="{FF2B5EF4-FFF2-40B4-BE49-F238E27FC236}">
                <a16:creationId xmlns:a16="http://schemas.microsoft.com/office/drawing/2014/main" id="{95F82B92-C997-ED48-F06A-499672AA65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26829" y="805388"/>
            <a:ext cx="609398" cy="609398"/>
          </a:xfrm>
          <a:prstGeom prst="rect">
            <a:avLst/>
          </a:prstGeom>
        </p:spPr>
      </p:pic>
    </p:spTree>
    <p:extLst>
      <p:ext uri="{BB962C8B-B14F-4D97-AF65-F5344CB8AC3E}">
        <p14:creationId xmlns:p14="http://schemas.microsoft.com/office/powerpoint/2010/main" val="213142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48-0C74-195A-4997-6A44A9B4C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67761-9605-05A1-FA4D-AAF3FFCBBC3C}"/>
              </a:ext>
            </a:extLst>
          </p:cNvPr>
          <p:cNvPicPr>
            <a:picLocks noChangeAspect="1"/>
          </p:cNvPicPr>
          <p:nvPr/>
        </p:nvPicPr>
        <p:blipFill>
          <a:blip r:embed="rId2">
            <a:extLst>
              <a:ext uri="{28A0092B-C50C-407E-A947-70E740481C1C}">
                <a14:useLocalDpi xmlns:a14="http://schemas.microsoft.com/office/drawing/2010/main" val="0"/>
              </a:ext>
            </a:extLst>
          </a:blip>
          <a:srcRect l="77644" t="63444" r="3150" b="16805"/>
          <a:stretch>
            <a:fillRect/>
          </a:stretch>
        </p:blipFill>
        <p:spPr>
          <a:xfrm>
            <a:off x="8036071" y="2901573"/>
            <a:ext cx="3660880" cy="2092750"/>
          </a:xfrm>
          <a:prstGeom prst="rect">
            <a:avLst/>
          </a:prstGeom>
        </p:spPr>
      </p:pic>
      <p:sp>
        <p:nvSpPr>
          <p:cNvPr id="4" name="Slide Number Placeholder 3">
            <a:extLst>
              <a:ext uri="{FF2B5EF4-FFF2-40B4-BE49-F238E27FC236}">
                <a16:creationId xmlns:a16="http://schemas.microsoft.com/office/drawing/2014/main" id="{3056A567-D1DE-E6E9-4F16-9638B45900F9}"/>
              </a:ext>
            </a:extLst>
          </p:cNvPr>
          <p:cNvSpPr>
            <a:spLocks noGrp="1"/>
          </p:cNvSpPr>
          <p:nvPr>
            <p:ph type="sldNum" sz="quarter" idx="12"/>
          </p:nvPr>
        </p:nvSpPr>
        <p:spPr/>
        <p:txBody>
          <a:bodyPr/>
          <a:lstStyle/>
          <a:p>
            <a:fld id="{AE8FF73E-95BF-4E5E-8039-3219E3426DBA}" type="slidenum">
              <a:rPr lang="en-CA" smtClean="0"/>
              <a:pPr/>
              <a:t>22</a:t>
            </a:fld>
            <a:endParaRPr lang="en-CA" dirty="0"/>
          </a:p>
        </p:txBody>
      </p:sp>
      <p:grpSp>
        <p:nvGrpSpPr>
          <p:cNvPr id="18" name="Group 17">
            <a:extLst>
              <a:ext uri="{FF2B5EF4-FFF2-40B4-BE49-F238E27FC236}">
                <a16:creationId xmlns:a16="http://schemas.microsoft.com/office/drawing/2014/main" id="{5DF13391-4020-F2D2-2D3C-AB8BF2DD68BE}"/>
              </a:ext>
            </a:extLst>
          </p:cNvPr>
          <p:cNvGrpSpPr/>
          <p:nvPr/>
        </p:nvGrpSpPr>
        <p:grpSpPr>
          <a:xfrm>
            <a:off x="2427348" y="1628422"/>
            <a:ext cx="4954908" cy="4970830"/>
            <a:chOff x="3619146" y="1628422"/>
            <a:chExt cx="4954908" cy="4970830"/>
          </a:xfrm>
        </p:grpSpPr>
        <p:pic>
          <p:nvPicPr>
            <p:cNvPr id="2" name="Picture 1">
              <a:extLst>
                <a:ext uri="{FF2B5EF4-FFF2-40B4-BE49-F238E27FC236}">
                  <a16:creationId xmlns:a16="http://schemas.microsoft.com/office/drawing/2014/main" id="{5AE3EDE0-526E-2968-7D51-4377AD72736F}"/>
                </a:ext>
              </a:extLst>
            </p:cNvPr>
            <p:cNvPicPr>
              <a:picLocks noChangeAspect="1"/>
            </p:cNvPicPr>
            <p:nvPr/>
          </p:nvPicPr>
          <p:blipFill>
            <a:blip r:embed="rId3">
              <a:extLst>
                <a:ext uri="{28A0092B-C50C-407E-A947-70E740481C1C}">
                  <a14:useLocalDpi xmlns:a14="http://schemas.microsoft.com/office/drawing/2010/main" val="0"/>
                </a:ext>
              </a:extLst>
            </a:blip>
            <a:srcRect l="1896" t="4727" r="72150" b="51611"/>
            <a:stretch>
              <a:fillRect/>
            </a:stretch>
          </p:blipFill>
          <p:spPr>
            <a:xfrm>
              <a:off x="3619146" y="1628422"/>
              <a:ext cx="4954908" cy="4636856"/>
            </a:xfrm>
            <a:prstGeom prst="rect">
              <a:avLst/>
            </a:prstGeom>
          </p:spPr>
        </p:pic>
        <p:pic>
          <p:nvPicPr>
            <p:cNvPr id="9" name="Picture 8">
              <a:extLst>
                <a:ext uri="{FF2B5EF4-FFF2-40B4-BE49-F238E27FC236}">
                  <a16:creationId xmlns:a16="http://schemas.microsoft.com/office/drawing/2014/main" id="{5F090D72-2800-3D65-EB6B-98848A24EE52}"/>
                </a:ext>
              </a:extLst>
            </p:cNvPr>
            <p:cNvPicPr>
              <a:picLocks noChangeAspect="1"/>
            </p:cNvPicPr>
            <p:nvPr/>
          </p:nvPicPr>
          <p:blipFill>
            <a:blip r:embed="rId4">
              <a:extLst>
                <a:ext uri="{28A0092B-C50C-407E-A947-70E740481C1C}">
                  <a14:useLocalDpi xmlns:a14="http://schemas.microsoft.com/office/drawing/2010/main" val="0"/>
                </a:ext>
              </a:extLst>
            </a:blip>
            <a:srcRect l="2753" t="96081" r="72390" b="473"/>
            <a:stretch>
              <a:fillRect/>
            </a:stretch>
          </p:blipFill>
          <p:spPr>
            <a:xfrm>
              <a:off x="3727562" y="6234127"/>
              <a:ext cx="4738076" cy="365125"/>
            </a:xfrm>
            <a:prstGeom prst="rect">
              <a:avLst/>
            </a:prstGeom>
          </p:spPr>
        </p:pic>
      </p:grpSp>
      <p:grpSp>
        <p:nvGrpSpPr>
          <p:cNvPr id="14" name="Group 13">
            <a:extLst>
              <a:ext uri="{FF2B5EF4-FFF2-40B4-BE49-F238E27FC236}">
                <a16:creationId xmlns:a16="http://schemas.microsoft.com/office/drawing/2014/main" id="{5DCD6DE3-13D8-F2A7-DBD7-FD5163154BEA}"/>
              </a:ext>
            </a:extLst>
          </p:cNvPr>
          <p:cNvGrpSpPr/>
          <p:nvPr/>
        </p:nvGrpSpPr>
        <p:grpSpPr>
          <a:xfrm>
            <a:off x="92254" y="3346021"/>
            <a:ext cx="2395380" cy="658777"/>
            <a:chOff x="64405" y="3264306"/>
            <a:chExt cx="2395380" cy="658777"/>
          </a:xfrm>
        </p:grpSpPr>
        <p:pic>
          <p:nvPicPr>
            <p:cNvPr id="7" name="Picture 6">
              <a:extLst>
                <a:ext uri="{FF2B5EF4-FFF2-40B4-BE49-F238E27FC236}">
                  <a16:creationId xmlns:a16="http://schemas.microsoft.com/office/drawing/2014/main" id="{6A6FA419-1DC6-26B6-5853-34F527E8FE95}"/>
                </a:ext>
              </a:extLst>
            </p:cNvPr>
            <p:cNvPicPr>
              <a:picLocks noChangeAspect="1"/>
            </p:cNvPicPr>
            <p:nvPr/>
          </p:nvPicPr>
          <p:blipFill>
            <a:blip r:embed="rId5">
              <a:extLst>
                <a:ext uri="{28A0092B-C50C-407E-A947-70E740481C1C}">
                  <a14:useLocalDpi xmlns:a14="http://schemas.microsoft.com/office/drawing/2010/main" val="0"/>
                </a:ext>
              </a:extLst>
            </a:blip>
            <a:srcRect l="268" t="48395" r="98010" b="29107"/>
            <a:stretch>
              <a:fillRect/>
            </a:stretch>
          </p:blipFill>
          <p:spPr>
            <a:xfrm rot="5400000">
              <a:off x="1097401" y="2231310"/>
              <a:ext cx="329388" cy="2395380"/>
            </a:xfrm>
            <a:prstGeom prst="rect">
              <a:avLst/>
            </a:prstGeom>
          </p:spPr>
        </p:pic>
        <p:pic>
          <p:nvPicPr>
            <p:cNvPr id="13" name="Picture 12">
              <a:extLst>
                <a:ext uri="{FF2B5EF4-FFF2-40B4-BE49-F238E27FC236}">
                  <a16:creationId xmlns:a16="http://schemas.microsoft.com/office/drawing/2014/main" id="{B63DA9D6-A3EB-8294-BB80-D9A74B7D4EA8}"/>
                </a:ext>
              </a:extLst>
            </p:cNvPr>
            <p:cNvPicPr>
              <a:picLocks noChangeAspect="1"/>
            </p:cNvPicPr>
            <p:nvPr/>
          </p:nvPicPr>
          <p:blipFill>
            <a:blip r:embed="rId5">
              <a:extLst>
                <a:ext uri="{28A0092B-C50C-407E-A947-70E740481C1C}">
                  <a14:useLocalDpi xmlns:a14="http://schemas.microsoft.com/office/drawing/2010/main" val="0"/>
                </a:ext>
              </a:extLst>
            </a:blip>
            <a:srcRect l="317" t="31817" r="97961" b="51538"/>
            <a:stretch>
              <a:fillRect/>
            </a:stretch>
          </p:blipFill>
          <p:spPr>
            <a:xfrm rot="5400000">
              <a:off x="1188625" y="2872269"/>
              <a:ext cx="329389" cy="1772239"/>
            </a:xfrm>
            <a:prstGeom prst="rect">
              <a:avLst/>
            </a:prstGeom>
          </p:spPr>
        </p:pic>
      </p:grpSp>
      <p:grpSp>
        <p:nvGrpSpPr>
          <p:cNvPr id="10" name="Group 9">
            <a:extLst>
              <a:ext uri="{FF2B5EF4-FFF2-40B4-BE49-F238E27FC236}">
                <a16:creationId xmlns:a16="http://schemas.microsoft.com/office/drawing/2014/main" id="{9B8030F7-07D5-AD23-8B84-5B22F9782DF9}"/>
              </a:ext>
            </a:extLst>
          </p:cNvPr>
          <p:cNvGrpSpPr/>
          <p:nvPr/>
        </p:nvGrpSpPr>
        <p:grpSpPr>
          <a:xfrm>
            <a:off x="7343463" y="1585744"/>
            <a:ext cx="829729" cy="4724408"/>
            <a:chOff x="10668006" y="1311794"/>
            <a:chExt cx="1346516" cy="4724408"/>
          </a:xfrm>
        </p:grpSpPr>
        <p:sp>
          <p:nvSpPr>
            <p:cNvPr id="12" name="TextBox 11">
              <a:extLst>
                <a:ext uri="{FF2B5EF4-FFF2-40B4-BE49-F238E27FC236}">
                  <a16:creationId xmlns:a16="http://schemas.microsoft.com/office/drawing/2014/main" id="{3080DA3A-83E9-5A3B-9A1F-DD2C18D214F9}"/>
                </a:ext>
              </a:extLst>
            </p:cNvPr>
            <p:cNvSpPr txBox="1"/>
            <p:nvPr/>
          </p:nvSpPr>
          <p:spPr>
            <a:xfrm>
              <a:off x="10668006" y="5666870"/>
              <a:ext cx="1315656" cy="369332"/>
            </a:xfrm>
            <a:prstGeom prst="rect">
              <a:avLst/>
            </a:prstGeom>
            <a:noFill/>
          </p:spPr>
          <p:txBody>
            <a:bodyPr wrap="square" rtlCol="0">
              <a:spAutoFit/>
            </a:bodyPr>
            <a:lstStyle/>
            <a:p>
              <a:r>
                <a:rPr lang="en-US" dirty="0"/>
                <a:t>Dislike</a:t>
              </a:r>
              <a:endParaRPr lang="en-CA" dirty="0"/>
            </a:p>
          </p:txBody>
        </p:sp>
        <p:sp>
          <p:nvSpPr>
            <p:cNvPr id="11" name="TextBox 10">
              <a:extLst>
                <a:ext uri="{FF2B5EF4-FFF2-40B4-BE49-F238E27FC236}">
                  <a16:creationId xmlns:a16="http://schemas.microsoft.com/office/drawing/2014/main" id="{614C46A3-511B-96CB-9C85-B6955BEB4862}"/>
                </a:ext>
              </a:extLst>
            </p:cNvPr>
            <p:cNvSpPr txBox="1"/>
            <p:nvPr/>
          </p:nvSpPr>
          <p:spPr>
            <a:xfrm>
              <a:off x="10698866" y="1311794"/>
              <a:ext cx="1315656" cy="369332"/>
            </a:xfrm>
            <a:prstGeom prst="rect">
              <a:avLst/>
            </a:prstGeom>
            <a:noFill/>
          </p:spPr>
          <p:txBody>
            <a:bodyPr wrap="square" rtlCol="0">
              <a:spAutoFit/>
            </a:bodyPr>
            <a:lstStyle/>
            <a:p>
              <a:r>
                <a:rPr lang="en-US" dirty="0"/>
                <a:t>Like</a:t>
              </a:r>
              <a:endParaRPr lang="en-CA" dirty="0"/>
            </a:p>
          </p:txBody>
        </p:sp>
      </p:grpSp>
      <p:sp>
        <p:nvSpPr>
          <p:cNvPr id="16" name="Title 10">
            <a:extLst>
              <a:ext uri="{FF2B5EF4-FFF2-40B4-BE49-F238E27FC236}">
                <a16:creationId xmlns:a16="http://schemas.microsoft.com/office/drawing/2014/main" id="{9F01D5B3-B993-23D5-6894-B09E56805510}"/>
              </a:ext>
            </a:extLst>
          </p:cNvPr>
          <p:cNvSpPr>
            <a:spLocks noGrp="1"/>
          </p:cNvSpPr>
          <p:nvPr>
            <p:ph type="title"/>
          </p:nvPr>
        </p:nvSpPr>
        <p:spPr>
          <a:xfrm>
            <a:off x="838800" y="174752"/>
            <a:ext cx="10515600" cy="507173"/>
          </a:xfrm>
        </p:spPr>
        <p:txBody>
          <a:bodyPr/>
          <a:lstStyle/>
          <a:p>
            <a:r>
              <a:rPr lang="en-US" sz="4000" dirty="0"/>
              <a:t>Annual averages may not change much…</a:t>
            </a:r>
            <a:endParaRPr lang="en-CA" sz="4000" dirty="0"/>
          </a:p>
        </p:txBody>
      </p:sp>
      <p:pic>
        <p:nvPicPr>
          <p:cNvPr id="5" name="Graphic 4" descr="Smiling face with solid fill with solid fill">
            <a:extLst>
              <a:ext uri="{FF2B5EF4-FFF2-40B4-BE49-F238E27FC236}">
                <a16:creationId xmlns:a16="http://schemas.microsoft.com/office/drawing/2014/main" id="{98F2696C-342C-AD50-7D35-DDF06B5B63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1500" y="2775460"/>
            <a:ext cx="914400" cy="914400"/>
          </a:xfrm>
          <a:prstGeom prst="rect">
            <a:avLst/>
          </a:prstGeom>
        </p:spPr>
      </p:pic>
      <p:pic>
        <p:nvPicPr>
          <p:cNvPr id="6" name="Graphic 5" descr="Sad face with solid fill with solid fill">
            <a:extLst>
              <a:ext uri="{FF2B5EF4-FFF2-40B4-BE49-F238E27FC236}">
                <a16:creationId xmlns:a16="http://schemas.microsoft.com/office/drawing/2014/main" id="{07672197-666B-4BB4-FD12-E457F57669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52724" y="4537123"/>
            <a:ext cx="914400" cy="914400"/>
          </a:xfrm>
          <a:prstGeom prst="rect">
            <a:avLst/>
          </a:prstGeom>
        </p:spPr>
      </p:pic>
    </p:spTree>
    <p:extLst>
      <p:ext uri="{BB962C8B-B14F-4D97-AF65-F5344CB8AC3E}">
        <p14:creationId xmlns:p14="http://schemas.microsoft.com/office/powerpoint/2010/main" val="1446340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1C659-687D-A7F4-6C3A-1A40ADFB5DC2}"/>
            </a:ext>
          </a:extLst>
        </p:cNvPr>
        <p:cNvGrpSpPr/>
        <p:nvPr/>
      </p:nvGrpSpPr>
      <p:grpSpPr>
        <a:xfrm>
          <a:off x="0" y="0"/>
          <a:ext cx="0" cy="0"/>
          <a:chOff x="0" y="0"/>
          <a:chExt cx="0" cy="0"/>
        </a:xfrm>
      </p:grpSpPr>
      <p:pic>
        <p:nvPicPr>
          <p:cNvPr id="10" name="Picture 9" descr="A diagram of different types of temperature&#10;&#10;AI-generated content may be incorrect.">
            <a:extLst>
              <a:ext uri="{FF2B5EF4-FFF2-40B4-BE49-F238E27FC236}">
                <a16:creationId xmlns:a16="http://schemas.microsoft.com/office/drawing/2014/main" id="{D7E3611C-A2B3-40C4-95D6-521542F55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81" y="1347050"/>
            <a:ext cx="10836038" cy="4740768"/>
          </a:xfrm>
          <a:prstGeom prst="rect">
            <a:avLst/>
          </a:prstGeom>
        </p:spPr>
      </p:pic>
      <p:sp>
        <p:nvSpPr>
          <p:cNvPr id="4" name="Slide Number Placeholder 3">
            <a:extLst>
              <a:ext uri="{FF2B5EF4-FFF2-40B4-BE49-F238E27FC236}">
                <a16:creationId xmlns:a16="http://schemas.microsoft.com/office/drawing/2014/main" id="{7620D2C9-A22B-2A1C-72A1-E32171B9EE57}"/>
              </a:ext>
            </a:extLst>
          </p:cNvPr>
          <p:cNvSpPr>
            <a:spLocks noGrp="1"/>
          </p:cNvSpPr>
          <p:nvPr>
            <p:ph type="sldNum" sz="quarter" idx="12"/>
          </p:nvPr>
        </p:nvSpPr>
        <p:spPr/>
        <p:txBody>
          <a:bodyPr/>
          <a:lstStyle/>
          <a:p>
            <a:fld id="{AE8FF73E-95BF-4E5E-8039-3219E3426DBA}" type="slidenum">
              <a:rPr lang="en-CA" smtClean="0"/>
              <a:pPr/>
              <a:t>23</a:t>
            </a:fld>
            <a:endParaRPr lang="en-CA" dirty="0"/>
          </a:p>
        </p:txBody>
      </p:sp>
      <p:sp>
        <p:nvSpPr>
          <p:cNvPr id="5" name="Title 4">
            <a:extLst>
              <a:ext uri="{FF2B5EF4-FFF2-40B4-BE49-F238E27FC236}">
                <a16:creationId xmlns:a16="http://schemas.microsoft.com/office/drawing/2014/main" id="{279147B4-434E-608C-09D0-091BB2DFCB5F}"/>
              </a:ext>
            </a:extLst>
          </p:cNvPr>
          <p:cNvSpPr>
            <a:spLocks noGrp="1"/>
          </p:cNvSpPr>
          <p:nvPr>
            <p:ph type="title"/>
          </p:nvPr>
        </p:nvSpPr>
        <p:spPr>
          <a:xfrm>
            <a:off x="838800" y="173736"/>
            <a:ext cx="10515600" cy="316800"/>
          </a:xfrm>
        </p:spPr>
        <p:txBody>
          <a:bodyPr>
            <a:noAutofit/>
          </a:bodyPr>
          <a:lstStyle/>
          <a:p>
            <a:r>
              <a:rPr lang="en-US" sz="4000" dirty="0"/>
              <a:t>… but averages are not representative of extremes</a:t>
            </a:r>
            <a:endParaRPr lang="en-CA" sz="4000" dirty="0"/>
          </a:p>
        </p:txBody>
      </p:sp>
      <p:sp>
        <p:nvSpPr>
          <p:cNvPr id="7" name="Rectangle 6">
            <a:extLst>
              <a:ext uri="{FF2B5EF4-FFF2-40B4-BE49-F238E27FC236}">
                <a16:creationId xmlns:a16="http://schemas.microsoft.com/office/drawing/2014/main" id="{C058C9CE-D6F8-565F-ED02-7059713C608C}"/>
              </a:ext>
            </a:extLst>
          </p:cNvPr>
          <p:cNvSpPr/>
          <p:nvPr/>
        </p:nvSpPr>
        <p:spPr>
          <a:xfrm>
            <a:off x="6582541" y="2464952"/>
            <a:ext cx="1199064" cy="304599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845A8C1-20DF-307F-4D89-F3FBB183DACC}"/>
              </a:ext>
            </a:extLst>
          </p:cNvPr>
          <p:cNvSpPr/>
          <p:nvPr/>
        </p:nvSpPr>
        <p:spPr>
          <a:xfrm>
            <a:off x="5106504" y="2464952"/>
            <a:ext cx="1476037" cy="3045998"/>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0855074C-B79A-1F77-26EF-2205F3718B63}"/>
              </a:ext>
            </a:extLst>
          </p:cNvPr>
          <p:cNvSpPr/>
          <p:nvPr/>
        </p:nvSpPr>
        <p:spPr>
          <a:xfrm>
            <a:off x="3046277" y="2464952"/>
            <a:ext cx="1206604" cy="304599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Rectangle 11">
            <a:extLst>
              <a:ext uri="{FF2B5EF4-FFF2-40B4-BE49-F238E27FC236}">
                <a16:creationId xmlns:a16="http://schemas.microsoft.com/office/drawing/2014/main" id="{56758CED-B16D-BA52-E315-065840EFB4D6}"/>
              </a:ext>
            </a:extLst>
          </p:cNvPr>
          <p:cNvSpPr/>
          <p:nvPr/>
        </p:nvSpPr>
        <p:spPr>
          <a:xfrm>
            <a:off x="1570240" y="2464952"/>
            <a:ext cx="1476037" cy="3045998"/>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34854673-E884-D520-6A6B-DCFB24A55B64}"/>
              </a:ext>
            </a:extLst>
          </p:cNvPr>
          <p:cNvSpPr/>
          <p:nvPr/>
        </p:nvSpPr>
        <p:spPr>
          <a:xfrm>
            <a:off x="10239118" y="2464952"/>
            <a:ext cx="1168380" cy="304599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13">
            <a:extLst>
              <a:ext uri="{FF2B5EF4-FFF2-40B4-BE49-F238E27FC236}">
                <a16:creationId xmlns:a16="http://schemas.microsoft.com/office/drawing/2014/main" id="{6FA8569B-D450-2272-2BA0-A2C2E334D3C7}"/>
              </a:ext>
            </a:extLst>
          </p:cNvPr>
          <p:cNvSpPr/>
          <p:nvPr/>
        </p:nvSpPr>
        <p:spPr>
          <a:xfrm>
            <a:off x="8714417" y="2464952"/>
            <a:ext cx="1524702" cy="3045998"/>
          </a:xfrm>
          <a:prstGeom prst="rect">
            <a:avLst/>
          </a:prstGeom>
          <a:solidFill>
            <a:srgbClr val="D0CEC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68957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5AB96-94C6-7C94-125F-76D43002466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796E8-9C95-DCD8-8CE2-70D43C97D21C}"/>
              </a:ext>
            </a:extLst>
          </p:cNvPr>
          <p:cNvSpPr>
            <a:spLocks noGrp="1"/>
          </p:cNvSpPr>
          <p:nvPr>
            <p:ph type="sldNum" sz="quarter" idx="12"/>
          </p:nvPr>
        </p:nvSpPr>
        <p:spPr/>
        <p:txBody>
          <a:bodyPr/>
          <a:lstStyle/>
          <a:p>
            <a:fld id="{AE8FF73E-95BF-4E5E-8039-3219E3426DBA}" type="slidenum">
              <a:rPr lang="en-CA" smtClean="0"/>
              <a:pPr/>
              <a:t>24</a:t>
            </a:fld>
            <a:endParaRPr lang="en-CA" dirty="0"/>
          </a:p>
        </p:txBody>
      </p:sp>
      <p:sp>
        <p:nvSpPr>
          <p:cNvPr id="5" name="Title 4">
            <a:extLst>
              <a:ext uri="{FF2B5EF4-FFF2-40B4-BE49-F238E27FC236}">
                <a16:creationId xmlns:a16="http://schemas.microsoft.com/office/drawing/2014/main" id="{A6AC51AA-0704-7ECC-597C-3DDB5E175C28}"/>
              </a:ext>
            </a:extLst>
          </p:cNvPr>
          <p:cNvSpPr>
            <a:spLocks noGrp="1"/>
          </p:cNvSpPr>
          <p:nvPr>
            <p:ph type="title"/>
          </p:nvPr>
        </p:nvSpPr>
        <p:spPr>
          <a:xfrm>
            <a:off x="838800" y="173736"/>
            <a:ext cx="10515600" cy="316800"/>
          </a:xfrm>
        </p:spPr>
        <p:txBody>
          <a:bodyPr>
            <a:noAutofit/>
          </a:bodyPr>
          <a:lstStyle/>
          <a:p>
            <a:r>
              <a:rPr lang="en-US" sz="4000" dirty="0"/>
              <a:t>Worse scenarios result in wider range of RSS</a:t>
            </a:r>
            <a:endParaRPr lang="en-CA" sz="4000" dirty="0"/>
          </a:p>
        </p:txBody>
      </p:sp>
      <p:pic>
        <p:nvPicPr>
          <p:cNvPr id="16" name="Picture 15">
            <a:extLst>
              <a:ext uri="{FF2B5EF4-FFF2-40B4-BE49-F238E27FC236}">
                <a16:creationId xmlns:a16="http://schemas.microsoft.com/office/drawing/2014/main" id="{24F235F8-C044-7A60-2C84-2C065392EC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2000" y="977982"/>
            <a:ext cx="11305864" cy="5652931"/>
          </a:xfrm>
          <a:prstGeom prst="rect">
            <a:avLst/>
          </a:prstGeom>
        </p:spPr>
      </p:pic>
      <p:pic>
        <p:nvPicPr>
          <p:cNvPr id="2" name="Graphic 1" descr="Smiling face with solid fill with solid fill">
            <a:extLst>
              <a:ext uri="{FF2B5EF4-FFF2-40B4-BE49-F238E27FC236}">
                <a16:creationId xmlns:a16="http://schemas.microsoft.com/office/drawing/2014/main" id="{A3ADBBDB-7935-2423-A1A6-5C34050AAB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9557" y="1118401"/>
            <a:ext cx="914400" cy="914400"/>
          </a:xfrm>
          <a:prstGeom prst="rect">
            <a:avLst/>
          </a:prstGeom>
        </p:spPr>
      </p:pic>
      <p:pic>
        <p:nvPicPr>
          <p:cNvPr id="3" name="Graphic 2" descr="Sad face with solid fill with solid fill">
            <a:extLst>
              <a:ext uri="{FF2B5EF4-FFF2-40B4-BE49-F238E27FC236}">
                <a16:creationId xmlns:a16="http://schemas.microsoft.com/office/drawing/2014/main" id="{E1B4A2BE-1C0A-948E-FC30-5CABC021D1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0781" y="2880064"/>
            <a:ext cx="914400" cy="914400"/>
          </a:xfrm>
          <a:prstGeom prst="rect">
            <a:avLst/>
          </a:prstGeom>
        </p:spPr>
      </p:pic>
    </p:spTree>
    <p:extLst>
      <p:ext uri="{BB962C8B-B14F-4D97-AF65-F5344CB8AC3E}">
        <p14:creationId xmlns:p14="http://schemas.microsoft.com/office/powerpoint/2010/main" val="2779656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3D73B-6F0E-801E-1A46-54E119C82A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0A2C2F-FF30-244B-CFAA-5D1407CB0B9E}"/>
              </a:ext>
            </a:extLst>
          </p:cNvPr>
          <p:cNvSpPr>
            <a:spLocks noGrp="1"/>
          </p:cNvSpPr>
          <p:nvPr>
            <p:ph type="title"/>
          </p:nvPr>
        </p:nvSpPr>
        <p:spPr/>
        <p:txBody>
          <a:bodyPr>
            <a:normAutofit/>
          </a:bodyPr>
          <a:lstStyle/>
          <a:p>
            <a:r>
              <a:rPr lang="en-CA" dirty="0"/>
              <a:t>Other animals also affect movement behavior</a:t>
            </a:r>
          </a:p>
        </p:txBody>
      </p:sp>
      <p:sp>
        <p:nvSpPr>
          <p:cNvPr id="4" name="Slide Number Placeholder 3">
            <a:extLst>
              <a:ext uri="{FF2B5EF4-FFF2-40B4-BE49-F238E27FC236}">
                <a16:creationId xmlns:a16="http://schemas.microsoft.com/office/drawing/2014/main" id="{DCC65C9D-AC43-DF7F-6E53-B33F4323934D}"/>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25</a:t>
            </a:fld>
            <a:endParaRPr lang="en-CA" dirty="0"/>
          </a:p>
        </p:txBody>
      </p:sp>
      <p:sp>
        <p:nvSpPr>
          <p:cNvPr id="3" name="Graphic 11">
            <a:extLst>
              <a:ext uri="{FF2B5EF4-FFF2-40B4-BE49-F238E27FC236}">
                <a16:creationId xmlns:a16="http://schemas.microsoft.com/office/drawing/2014/main" id="{93FB2CE5-457E-023C-0173-6186EB090C7E}"/>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2532B641-F00E-FAEF-E31B-E574AF8AE498}"/>
              </a:ext>
            </a:extLst>
          </p:cNvPr>
          <p:cNvGrpSpPr/>
          <p:nvPr/>
        </p:nvGrpSpPr>
        <p:grpSpPr>
          <a:xfrm>
            <a:off x="1669835" y="1083674"/>
            <a:ext cx="3330920" cy="1647376"/>
            <a:chOff x="838800" y="872204"/>
            <a:chExt cx="4558338" cy="2254421"/>
          </a:xfrm>
          <a:solidFill>
            <a:srgbClr val="C00000"/>
          </a:solidFill>
        </p:grpSpPr>
        <p:sp>
          <p:nvSpPr>
            <p:cNvPr id="2" name="Graphic 13">
              <a:extLst>
                <a:ext uri="{FF2B5EF4-FFF2-40B4-BE49-F238E27FC236}">
                  <a16:creationId xmlns:a16="http://schemas.microsoft.com/office/drawing/2014/main" id="{4AA72F7D-A02F-7296-8AF2-28349DA683BD}"/>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grpFill/>
            <a:ln w="19050" cap="flat">
              <a:solidFill>
                <a:schemeClr val="tx1"/>
              </a:solid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F815215A-46EB-0054-269D-A1C0039F525D}"/>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grpFill/>
            <a:ln w="19050" cap="flat">
              <a:solidFill>
                <a:schemeClr val="tx1"/>
              </a:solid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BB7A55BF-9B8B-0A75-69FC-A208CC3EE066}"/>
                </a:ext>
              </a:extLst>
            </p:cNvPr>
            <p:cNvCxnSpPr>
              <a:cxnSpLocks/>
            </p:cNvCxnSpPr>
            <p:nvPr/>
          </p:nvCxnSpPr>
          <p:spPr>
            <a:xfrm>
              <a:off x="2880423" y="2420900"/>
              <a:ext cx="2516715" cy="705725"/>
            </a:xfrm>
            <a:prstGeom prst="straightConnector1">
              <a:avLst/>
            </a:prstGeom>
            <a:grp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6FA269A-2AF9-09F1-3DC3-621A160AF56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F57AB8BC-DFB8-679B-91A0-B855BD955137}"/>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875817F0-D75B-D9B3-7662-C14A31FA7F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B3F55743-9E64-2F2D-9A48-E65ED40AAB1A}"/>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10B2256-1270-EEA5-40B1-5FFBDF5FDF79}"/>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4EE70BB0-497D-9CD0-6527-6264C87F8F0A}"/>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AEBFC7B-20CB-D58B-D184-2C22268F165A}"/>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9508042B-18CB-3E13-8EE1-705DF0916F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8ECBE461-F966-201D-609F-A92A3051A0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C5FD9AC5-0ACF-7BD8-65D8-7FB1E02430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08993B45-DC8E-F626-F120-3068BC7C91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579F1D83-5EB9-AF32-CBA2-B7E3CCB0F190}"/>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C00000"/>
          </a:solidFill>
          <a:ln w="19050" cap="flat">
            <a:solidFill>
              <a:schemeClr val="tx1">
                <a:lumMod val="95000"/>
                <a:lumOff val="5000"/>
              </a:schemeClr>
            </a:solidFill>
            <a:prstDash val="solid"/>
            <a:miter/>
          </a:ln>
        </p:spPr>
        <p:txBody>
          <a:bodyPr rtlCol="0" anchor="ctr"/>
          <a:lstStyle/>
          <a:p>
            <a:endParaRPr lang="en-CA" dirty="0"/>
          </a:p>
        </p:txBody>
      </p:sp>
      <p:grpSp>
        <p:nvGrpSpPr>
          <p:cNvPr id="28" name="Group 27">
            <a:extLst>
              <a:ext uri="{FF2B5EF4-FFF2-40B4-BE49-F238E27FC236}">
                <a16:creationId xmlns:a16="http://schemas.microsoft.com/office/drawing/2014/main" id="{7F698FFD-2B88-28E8-394E-ED8AB30AFAB8}"/>
              </a:ext>
            </a:extLst>
          </p:cNvPr>
          <p:cNvGrpSpPr/>
          <p:nvPr/>
        </p:nvGrpSpPr>
        <p:grpSpPr>
          <a:xfrm>
            <a:off x="5452987" y="3750128"/>
            <a:ext cx="1278174" cy="2805641"/>
            <a:chOff x="5145574" y="3842181"/>
            <a:chExt cx="1278174" cy="2805641"/>
          </a:xfrm>
        </p:grpSpPr>
        <p:grpSp>
          <p:nvGrpSpPr>
            <p:cNvPr id="29" name="Group 28">
              <a:extLst>
                <a:ext uri="{FF2B5EF4-FFF2-40B4-BE49-F238E27FC236}">
                  <a16:creationId xmlns:a16="http://schemas.microsoft.com/office/drawing/2014/main" id="{5C9DB3F1-3D8A-4B23-290B-4B891F39126A}"/>
                </a:ext>
              </a:extLst>
            </p:cNvPr>
            <p:cNvGrpSpPr/>
            <p:nvPr/>
          </p:nvGrpSpPr>
          <p:grpSpPr>
            <a:xfrm>
              <a:off x="5145574" y="5369648"/>
              <a:ext cx="1278174" cy="1278174"/>
              <a:chOff x="3262572" y="4919188"/>
              <a:chExt cx="789110" cy="789109"/>
            </a:xfrm>
          </p:grpSpPr>
          <p:sp>
            <p:nvSpPr>
              <p:cNvPr id="31" name="Oval 30">
                <a:extLst>
                  <a:ext uri="{FF2B5EF4-FFF2-40B4-BE49-F238E27FC236}">
                    <a16:creationId xmlns:a16="http://schemas.microsoft.com/office/drawing/2014/main" id="{198A7E0E-D0DF-B5C4-E585-B118C152DB63}"/>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3" name="Graphic 32" descr="Thermometer with solid fill">
                <a:extLst>
                  <a:ext uri="{FF2B5EF4-FFF2-40B4-BE49-F238E27FC236}">
                    <a16:creationId xmlns:a16="http://schemas.microsoft.com/office/drawing/2014/main" id="{5118873E-1CE9-6BCE-580C-12B439AC55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70389" y="4927006"/>
                <a:ext cx="773472" cy="773471"/>
              </a:xfrm>
              <a:prstGeom prst="rect">
                <a:avLst/>
              </a:prstGeom>
            </p:spPr>
          </p:pic>
        </p:grpSp>
        <p:cxnSp>
          <p:nvCxnSpPr>
            <p:cNvPr id="30" name="Straight Arrow Connector 29">
              <a:extLst>
                <a:ext uri="{FF2B5EF4-FFF2-40B4-BE49-F238E27FC236}">
                  <a16:creationId xmlns:a16="http://schemas.microsoft.com/office/drawing/2014/main" id="{F95E94D0-3629-E836-7AEE-683AEBB3D3DB}"/>
                </a:ext>
              </a:extLst>
            </p:cNvPr>
            <p:cNvCxnSpPr>
              <a:cxnSpLocks/>
            </p:cNvCxnSpPr>
            <p:nvPr/>
          </p:nvCxnSpPr>
          <p:spPr>
            <a:xfrm flipV="1">
              <a:off x="5784658" y="3842181"/>
              <a:ext cx="0" cy="137119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E15E0E9-7246-A4BF-80DB-917BF9600F00}"/>
              </a:ext>
            </a:extLst>
          </p:cNvPr>
          <p:cNvGrpSpPr/>
          <p:nvPr/>
        </p:nvGrpSpPr>
        <p:grpSpPr>
          <a:xfrm>
            <a:off x="3186008" y="2453644"/>
            <a:ext cx="6226685" cy="3597352"/>
            <a:chOff x="3186008" y="2453644"/>
            <a:chExt cx="6226685" cy="3597352"/>
          </a:xfrm>
        </p:grpSpPr>
        <p:cxnSp>
          <p:nvCxnSpPr>
            <p:cNvPr id="36" name="Straight Arrow Connector 35">
              <a:extLst>
                <a:ext uri="{FF2B5EF4-FFF2-40B4-BE49-F238E27FC236}">
                  <a16:creationId xmlns:a16="http://schemas.microsoft.com/office/drawing/2014/main" id="{9BA5C807-6249-F318-84DC-D7CE2FD3185F}"/>
                </a:ext>
              </a:extLst>
            </p:cNvPr>
            <p:cNvCxnSpPr>
              <a:cxnSpLocks/>
            </p:cNvCxnSpPr>
            <p:nvPr/>
          </p:nvCxnSpPr>
          <p:spPr>
            <a:xfrm flipV="1">
              <a:off x="6922438" y="5443136"/>
              <a:ext cx="2490255" cy="4605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FB4E1-2BD1-3667-A493-E217238AF359}"/>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2B3C70-088E-7C36-0FEA-FBD977084957}"/>
                </a:ext>
              </a:extLst>
            </p:cNvPr>
            <p:cNvCxnSpPr>
              <a:cxnSpLocks/>
            </p:cNvCxnSpPr>
            <p:nvPr/>
          </p:nvCxnSpPr>
          <p:spPr>
            <a:xfrm flipH="1" flipV="1">
              <a:off x="3577820" y="5443136"/>
              <a:ext cx="1732144" cy="60786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7ACF28-F38E-9659-B29D-4D0CCB303BF5}"/>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7956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668E-107E-0C6F-88BB-2779AE1A9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A44731-86FF-96F8-8449-13EB13CB85BF}"/>
              </a:ext>
            </a:extLst>
          </p:cNvPr>
          <p:cNvPicPr>
            <a:picLocks noChangeAspect="1"/>
          </p:cNvPicPr>
          <p:nvPr/>
        </p:nvPicPr>
        <p:blipFill rotWithShape="1">
          <a:blip r:embed="rId2">
            <a:extLst>
              <a:ext uri="{28A0092B-C50C-407E-A947-70E740481C1C}">
                <a14:useLocalDpi xmlns:a14="http://schemas.microsoft.com/office/drawing/2010/main" val="0"/>
              </a:ext>
            </a:extLst>
          </a:blip>
          <a:srcRect r="6702"/>
          <a:stretch/>
        </p:blipFill>
        <p:spPr>
          <a:xfrm>
            <a:off x="923180" y="0"/>
            <a:ext cx="11304842" cy="6866242"/>
          </a:xfrm>
          <a:prstGeom prst="rect">
            <a:avLst/>
          </a:prstGeom>
        </p:spPr>
      </p:pic>
      <p:sp>
        <p:nvSpPr>
          <p:cNvPr id="4" name="Slide Number Placeholder 3">
            <a:extLst>
              <a:ext uri="{FF2B5EF4-FFF2-40B4-BE49-F238E27FC236}">
                <a16:creationId xmlns:a16="http://schemas.microsoft.com/office/drawing/2014/main" id="{3AF0932C-795C-B6F4-4DD5-7BEED4617E82}"/>
              </a:ext>
            </a:extLst>
          </p:cNvPr>
          <p:cNvSpPr>
            <a:spLocks noGrp="1"/>
          </p:cNvSpPr>
          <p:nvPr>
            <p:ph type="sldNum" sz="quarter" idx="12"/>
          </p:nvPr>
        </p:nvSpPr>
        <p:spPr/>
        <p:txBody>
          <a:bodyPr/>
          <a:lstStyle/>
          <a:p>
            <a:fld id="{AE8FF73E-95BF-4E5E-8039-3219E3426DBA}" type="slidenum">
              <a:rPr lang="en-CA" smtClean="0"/>
              <a:pPr/>
              <a:t>26</a:t>
            </a:fld>
            <a:endParaRPr lang="en-CA" dirty="0"/>
          </a:p>
        </p:txBody>
      </p:sp>
      <p:sp>
        <p:nvSpPr>
          <p:cNvPr id="6" name="TextBox 5">
            <a:extLst>
              <a:ext uri="{FF2B5EF4-FFF2-40B4-BE49-F238E27FC236}">
                <a16:creationId xmlns:a16="http://schemas.microsoft.com/office/drawing/2014/main" id="{21D99F3F-B22D-C739-330E-B3CA0F342E84}"/>
              </a:ext>
            </a:extLst>
          </p:cNvPr>
          <p:cNvSpPr txBox="1"/>
          <p:nvPr/>
        </p:nvSpPr>
        <p:spPr>
          <a:xfrm>
            <a:off x="9570446" y="3263724"/>
            <a:ext cx="1305992" cy="369332"/>
          </a:xfrm>
          <a:prstGeom prst="rect">
            <a:avLst/>
          </a:prstGeom>
          <a:noFill/>
        </p:spPr>
        <p:txBody>
          <a:bodyPr wrap="square">
            <a:spAutoFit/>
          </a:bodyPr>
          <a:lstStyle/>
          <a:p>
            <a:pPr algn="ctr"/>
            <a:r>
              <a:rPr lang="en-US" b="1" dirty="0">
                <a:solidFill>
                  <a:schemeClr val="bg1"/>
                </a:solidFill>
              </a:rPr>
              <a:t>Edmonton</a:t>
            </a:r>
          </a:p>
        </p:txBody>
      </p:sp>
      <p:sp>
        <p:nvSpPr>
          <p:cNvPr id="18" name="Rectangle 17">
            <a:extLst>
              <a:ext uri="{FF2B5EF4-FFF2-40B4-BE49-F238E27FC236}">
                <a16:creationId xmlns:a16="http://schemas.microsoft.com/office/drawing/2014/main" id="{E8F29875-F842-ECDF-7A6C-8A1E781C71CE}"/>
              </a:ext>
            </a:extLst>
          </p:cNvPr>
          <p:cNvSpPr/>
          <p:nvPr/>
        </p:nvSpPr>
        <p:spPr>
          <a:xfrm>
            <a:off x="2299855" y="3530931"/>
            <a:ext cx="2363189" cy="3099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CC2F7E62-2FF4-68E5-AAF5-BECCFE533EE2}"/>
              </a:ext>
            </a:extLst>
          </p:cNvPr>
          <p:cNvGrpSpPr/>
          <p:nvPr/>
        </p:nvGrpSpPr>
        <p:grpSpPr>
          <a:xfrm>
            <a:off x="6154876" y="681038"/>
            <a:ext cx="5810254" cy="6014184"/>
            <a:chOff x="6154876" y="681038"/>
            <a:chExt cx="5810254" cy="6014184"/>
          </a:xfrm>
        </p:grpSpPr>
        <p:sp>
          <p:nvSpPr>
            <p:cNvPr id="8" name="Graphic 13">
              <a:extLst>
                <a:ext uri="{FF2B5EF4-FFF2-40B4-BE49-F238E27FC236}">
                  <a16:creationId xmlns:a16="http://schemas.microsoft.com/office/drawing/2014/main" id="{C9F8BB50-D5DF-5125-3BDE-B67B8C7B6110}"/>
                </a:ext>
              </a:extLst>
            </p:cNvPr>
            <p:cNvSpPr/>
            <p:nvPr/>
          </p:nvSpPr>
          <p:spPr>
            <a:xfrm flipH="1" flipV="1">
              <a:off x="8818297" y="681038"/>
              <a:ext cx="700531" cy="643267"/>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rgbClr val="4477AA"/>
            </a:solidFill>
            <a:ln w="19050" cap="flat">
              <a:solidFill>
                <a:schemeClr val="tx1">
                  <a:lumMod val="95000"/>
                  <a:lumOff val="5000"/>
                </a:schemeClr>
              </a:solidFill>
              <a:prstDash val="solid"/>
              <a:miter/>
            </a:ln>
          </p:spPr>
          <p:txBody>
            <a:bodyPr rtlCol="0" anchor="ctr"/>
            <a:lstStyle/>
            <a:p>
              <a:endParaRPr lang="en-CA" dirty="0"/>
            </a:p>
          </p:txBody>
        </p:sp>
        <p:sp>
          <p:nvSpPr>
            <p:cNvPr id="9" name="Graphic 11">
              <a:extLst>
                <a:ext uri="{FF2B5EF4-FFF2-40B4-BE49-F238E27FC236}">
                  <a16:creationId xmlns:a16="http://schemas.microsoft.com/office/drawing/2014/main" id="{9BDB5C25-81E8-10D6-7C16-C681EC8FCF60}"/>
                </a:ext>
              </a:extLst>
            </p:cNvPr>
            <p:cNvSpPr/>
            <p:nvPr/>
          </p:nvSpPr>
          <p:spPr>
            <a:xfrm flipV="1">
              <a:off x="6154876" y="1690708"/>
              <a:ext cx="1052701" cy="1052233"/>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rgbClr val="66CCEE"/>
            </a:solidFill>
            <a:ln w="19050" cap="flat">
              <a:solidFill>
                <a:schemeClr val="tx1">
                  <a:lumMod val="95000"/>
                  <a:lumOff val="5000"/>
                </a:schemeClr>
              </a:solidFill>
              <a:prstDash val="solid"/>
              <a:miter/>
            </a:ln>
          </p:spPr>
          <p:txBody>
            <a:bodyPr rtlCol="0" anchor="ctr"/>
            <a:lstStyle/>
            <a:p>
              <a:endParaRPr lang="en-CA" dirty="0"/>
            </a:p>
          </p:txBody>
        </p:sp>
        <p:pic>
          <p:nvPicPr>
            <p:cNvPr id="11" name="Graphic 10">
              <a:extLst>
                <a:ext uri="{FF2B5EF4-FFF2-40B4-BE49-F238E27FC236}">
                  <a16:creationId xmlns:a16="http://schemas.microsoft.com/office/drawing/2014/main" id="{D79CA4A0-F5CD-16FF-750E-22F96F297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6637" y="3795985"/>
              <a:ext cx="1052701" cy="1052701"/>
            </a:xfrm>
            <a:prstGeom prst="rect">
              <a:avLst/>
            </a:prstGeom>
          </p:spPr>
        </p:pic>
        <p:sp>
          <p:nvSpPr>
            <p:cNvPr id="13" name="Graphic 5">
              <a:extLst>
                <a:ext uri="{FF2B5EF4-FFF2-40B4-BE49-F238E27FC236}">
                  <a16:creationId xmlns:a16="http://schemas.microsoft.com/office/drawing/2014/main" id="{88FDB564-6C3A-0C66-0002-0CAFF017CD9F}"/>
                </a:ext>
              </a:extLst>
            </p:cNvPr>
            <p:cNvSpPr/>
            <p:nvPr/>
          </p:nvSpPr>
          <p:spPr>
            <a:xfrm flipH="1">
              <a:off x="7357380" y="4348411"/>
              <a:ext cx="1080492" cy="73224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rgbClr val="654321"/>
            </a:solidFill>
            <a:ln w="19050" cap="flat">
              <a:solidFill>
                <a:schemeClr val="tx1">
                  <a:lumMod val="95000"/>
                  <a:lumOff val="5000"/>
                </a:schemeClr>
              </a:solidFill>
              <a:prstDash val="solid"/>
              <a:miter/>
            </a:ln>
          </p:spPr>
          <p:txBody>
            <a:bodyPr rtlCol="0" anchor="ctr"/>
            <a:lstStyle/>
            <a:p>
              <a:endParaRPr lang="en-CA" dirty="0"/>
            </a:p>
          </p:txBody>
        </p:sp>
        <p:sp>
          <p:nvSpPr>
            <p:cNvPr id="14" name="Graphic 1">
              <a:extLst>
                <a:ext uri="{FF2B5EF4-FFF2-40B4-BE49-F238E27FC236}">
                  <a16:creationId xmlns:a16="http://schemas.microsoft.com/office/drawing/2014/main" id="{6DBFD654-27AF-324E-1457-621482F59AA4}"/>
                </a:ext>
              </a:extLst>
            </p:cNvPr>
            <p:cNvSpPr/>
            <p:nvPr/>
          </p:nvSpPr>
          <p:spPr>
            <a:xfrm flipV="1">
              <a:off x="7699554" y="5310432"/>
              <a:ext cx="738318" cy="67892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rgbClr val="228833"/>
            </a:solidFill>
            <a:ln w="19050" cap="flat">
              <a:solidFill>
                <a:schemeClr val="tx1">
                  <a:lumMod val="95000"/>
                  <a:lumOff val="5000"/>
                </a:schemeClr>
              </a:solidFill>
              <a:prstDash val="solid"/>
              <a:miter/>
            </a:ln>
          </p:spPr>
          <p:txBody>
            <a:bodyPr rtlCol="0" anchor="ctr"/>
            <a:lstStyle/>
            <a:p>
              <a:endParaRPr lang="en-CA" dirty="0"/>
            </a:p>
          </p:txBody>
        </p:sp>
        <p:pic>
          <p:nvPicPr>
            <p:cNvPr id="16" name="Graphic 15">
              <a:extLst>
                <a:ext uri="{FF2B5EF4-FFF2-40B4-BE49-F238E27FC236}">
                  <a16:creationId xmlns:a16="http://schemas.microsoft.com/office/drawing/2014/main" id="{1EB1D494-B2BB-449C-B735-3F6825959D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12429" y="4541677"/>
              <a:ext cx="1052701" cy="1077967"/>
            </a:xfrm>
            <a:prstGeom prst="rect">
              <a:avLst/>
            </a:prstGeom>
          </p:spPr>
        </p:pic>
        <p:sp>
          <p:nvSpPr>
            <p:cNvPr id="17" name="Graphic 2">
              <a:extLst>
                <a:ext uri="{FF2B5EF4-FFF2-40B4-BE49-F238E27FC236}">
                  <a16:creationId xmlns:a16="http://schemas.microsoft.com/office/drawing/2014/main" id="{4746DAF7-1742-4F75-A90C-D2B64D811C37}"/>
                </a:ext>
              </a:extLst>
            </p:cNvPr>
            <p:cNvSpPr/>
            <p:nvPr/>
          </p:nvSpPr>
          <p:spPr>
            <a:xfrm flipV="1">
              <a:off x="9031010" y="6108258"/>
              <a:ext cx="1078872" cy="586964"/>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rgbClr val="CCBB44"/>
            </a:solidFill>
            <a:ln w="19050" cap="flat">
              <a:solidFill>
                <a:schemeClr val="tx1">
                  <a:lumMod val="95000"/>
                  <a:lumOff val="5000"/>
                </a:schemeClr>
              </a:solidFill>
              <a:prstDash val="solid"/>
              <a:miter/>
            </a:ln>
          </p:spPr>
          <p:txBody>
            <a:bodyPr rtlCol="0" anchor="ctr"/>
            <a:lstStyle/>
            <a:p>
              <a:endParaRPr lang="en-CA" dirty="0"/>
            </a:p>
          </p:txBody>
        </p:sp>
      </p:grpSp>
      <p:pic>
        <p:nvPicPr>
          <p:cNvPr id="20" name="Picture 19">
            <a:extLst>
              <a:ext uri="{FF2B5EF4-FFF2-40B4-BE49-F238E27FC236}">
                <a16:creationId xmlns:a16="http://schemas.microsoft.com/office/drawing/2014/main" id="{10FCCA31-F5F9-AD0C-7876-FF6C41A7BD98}"/>
              </a:ext>
            </a:extLst>
          </p:cNvPr>
          <p:cNvPicPr>
            <a:picLocks noChangeAspect="1"/>
          </p:cNvPicPr>
          <p:nvPr/>
        </p:nvPicPr>
        <p:blipFill rotWithShape="1">
          <a:blip r:embed="rId2">
            <a:extLst>
              <a:ext uri="{28A0092B-C50C-407E-A947-70E740481C1C}">
                <a14:useLocalDpi xmlns:a14="http://schemas.microsoft.com/office/drawing/2010/main" val="0"/>
              </a:ext>
            </a:extLst>
          </a:blip>
          <a:srcRect l="10920" t="52750" r="80392" b="27389"/>
          <a:stretch/>
        </p:blipFill>
        <p:spPr>
          <a:xfrm>
            <a:off x="633866" y="1016241"/>
            <a:ext cx="1052701" cy="1363747"/>
          </a:xfrm>
          <a:prstGeom prst="rect">
            <a:avLst/>
          </a:prstGeom>
        </p:spPr>
      </p:pic>
      <p:sp>
        <p:nvSpPr>
          <p:cNvPr id="12" name="Content Placeholder 5">
            <a:extLst>
              <a:ext uri="{FF2B5EF4-FFF2-40B4-BE49-F238E27FC236}">
                <a16:creationId xmlns:a16="http://schemas.microsoft.com/office/drawing/2014/main" id="{2C9CDB78-E55D-DADE-5995-A4B406397DD6}"/>
              </a:ext>
            </a:extLst>
          </p:cNvPr>
          <p:cNvSpPr>
            <a:spLocks noGrp="1"/>
          </p:cNvSpPr>
          <p:nvPr>
            <p:ph idx="1"/>
          </p:nvPr>
        </p:nvSpPr>
        <p:spPr>
          <a:xfrm>
            <a:off x="516183" y="2379988"/>
            <a:ext cx="10515600" cy="3796974"/>
          </a:xfrm>
        </p:spPr>
        <p:txBody>
          <a:bodyPr>
            <a:normAutofit/>
          </a:bodyPr>
          <a:lstStyle/>
          <a:p>
            <a:pPr marL="0" indent="0">
              <a:buNone/>
            </a:pPr>
            <a:endParaRPr lang="en-US" dirty="0"/>
          </a:p>
          <a:p>
            <a:pPr marL="0" indent="0">
              <a:buNone/>
            </a:pPr>
            <a:endParaRPr lang="en-US" dirty="0"/>
          </a:p>
          <a:p>
            <a:pPr marL="0" indent="0">
              <a:buNone/>
            </a:pPr>
            <a:r>
              <a:rPr lang="en-US" dirty="0"/>
              <a:t>How does temperature affect:</a:t>
            </a:r>
          </a:p>
          <a:p>
            <a:r>
              <a:rPr lang="en-US" dirty="0"/>
              <a:t>Boreal caribou?</a:t>
            </a:r>
          </a:p>
          <a:p>
            <a:r>
              <a:rPr lang="en-US" dirty="0"/>
              <a:t>Wolves?</a:t>
            </a:r>
          </a:p>
          <a:p>
            <a:r>
              <a:rPr lang="en-US" dirty="0"/>
              <a:t>Predator-prey interactions?</a:t>
            </a:r>
          </a:p>
        </p:txBody>
      </p:sp>
      <p:sp>
        <p:nvSpPr>
          <p:cNvPr id="3" name="Rectangle 2">
            <a:extLst>
              <a:ext uri="{FF2B5EF4-FFF2-40B4-BE49-F238E27FC236}">
                <a16:creationId xmlns:a16="http://schemas.microsoft.com/office/drawing/2014/main" id="{46CC8BDF-D097-CBDF-6C9E-46392CE2B214}"/>
              </a:ext>
            </a:extLst>
          </p:cNvPr>
          <p:cNvSpPr/>
          <p:nvPr/>
        </p:nvSpPr>
        <p:spPr>
          <a:xfrm>
            <a:off x="5854617" y="184107"/>
            <a:ext cx="4031952" cy="2792296"/>
          </a:xfrm>
          <a:prstGeom prst="rect">
            <a:avLst/>
          </a:prstGeom>
          <a:noFill/>
          <a:ln w="57150">
            <a:solidFill>
              <a:srgbClr val="4477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057138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pic>
        <p:nvPicPr>
          <p:cNvPr id="26" name="Picture 25" descr="A screenshot of a graph&#10;&#10;AI-generated content may be incorrect.">
            <a:extLst>
              <a:ext uri="{FF2B5EF4-FFF2-40B4-BE49-F238E27FC236}">
                <a16:creationId xmlns:a16="http://schemas.microsoft.com/office/drawing/2014/main" id="{EABF72A2-E113-8A33-5733-2CFD87AF7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00" y="1273411"/>
            <a:ext cx="11882600" cy="4753040"/>
          </a:xfrm>
          <a:prstGeom prst="rect">
            <a:avLst/>
          </a:prstGeom>
        </p:spPr>
      </p:pic>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CA" dirty="0"/>
              <a:t>Wolves respond to heat similarly to caribou</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27</a:t>
            </a:fld>
            <a:endParaRPr lang="en-CA" dirty="0"/>
          </a:p>
        </p:txBody>
      </p:sp>
      <p:sp>
        <p:nvSpPr>
          <p:cNvPr id="21" name="Graphic 11">
            <a:extLst>
              <a:ext uri="{FF2B5EF4-FFF2-40B4-BE49-F238E27FC236}">
                <a16:creationId xmlns:a16="http://schemas.microsoft.com/office/drawing/2014/main" id="{25A53CFC-317E-6C0A-1EEF-BF413F8B92FE}"/>
              </a:ext>
            </a:extLst>
          </p:cNvPr>
          <p:cNvSpPr/>
          <p:nvPr/>
        </p:nvSpPr>
        <p:spPr>
          <a:xfrm flipV="1">
            <a:off x="1297726" y="5642153"/>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2" name="Graphic 13">
            <a:extLst>
              <a:ext uri="{FF2B5EF4-FFF2-40B4-BE49-F238E27FC236}">
                <a16:creationId xmlns:a16="http://schemas.microsoft.com/office/drawing/2014/main" id="{184884C8-DE78-3C7A-566F-E4224E1C874B}"/>
              </a:ext>
            </a:extLst>
          </p:cNvPr>
          <p:cNvSpPr/>
          <p:nvPr/>
        </p:nvSpPr>
        <p:spPr>
          <a:xfrm flipH="1" flipV="1">
            <a:off x="3636603" y="5751552"/>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C6F2B3D1-21BE-E0B2-0BE4-38B62A492EA7}"/>
              </a:ext>
            </a:extLst>
          </p:cNvPr>
          <p:cNvSpPr/>
          <p:nvPr/>
        </p:nvSpPr>
        <p:spPr>
          <a:xfrm flipV="1">
            <a:off x="7217373" y="5641249"/>
            <a:ext cx="1134024" cy="113351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4" name="Graphic 13">
            <a:extLst>
              <a:ext uri="{FF2B5EF4-FFF2-40B4-BE49-F238E27FC236}">
                <a16:creationId xmlns:a16="http://schemas.microsoft.com/office/drawing/2014/main" id="{8C18F3EC-09CC-B35A-7A55-7E9220FD3EEF}"/>
              </a:ext>
            </a:extLst>
          </p:cNvPr>
          <p:cNvSpPr/>
          <p:nvPr/>
        </p:nvSpPr>
        <p:spPr>
          <a:xfrm flipH="1" flipV="1">
            <a:off x="9556250" y="5750648"/>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6" name="Rectangle 15">
            <a:extLst>
              <a:ext uri="{FF2B5EF4-FFF2-40B4-BE49-F238E27FC236}">
                <a16:creationId xmlns:a16="http://schemas.microsoft.com/office/drawing/2014/main" id="{31B22BC6-AC2E-7A47-2398-F924E4591A5C}"/>
              </a:ext>
            </a:extLst>
          </p:cNvPr>
          <p:cNvSpPr/>
          <p:nvPr/>
        </p:nvSpPr>
        <p:spPr>
          <a:xfrm>
            <a:off x="1884032" y="2466232"/>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36E1DC21-06B8-EAC9-64EE-C3460496BEE6}"/>
              </a:ext>
            </a:extLst>
          </p:cNvPr>
          <p:cNvSpPr/>
          <p:nvPr/>
        </p:nvSpPr>
        <p:spPr>
          <a:xfrm>
            <a:off x="2903668" y="2466231"/>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E2D1506C-2B6C-8944-CE52-C2894CD47E63}"/>
              </a:ext>
            </a:extLst>
          </p:cNvPr>
          <p:cNvSpPr/>
          <p:nvPr/>
        </p:nvSpPr>
        <p:spPr>
          <a:xfrm>
            <a:off x="10982659" y="2453957"/>
            <a:ext cx="943470" cy="3024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1DA5D65-E5C2-A314-504D-8296210680DF}"/>
              </a:ext>
            </a:extLst>
          </p:cNvPr>
          <p:cNvSpPr/>
          <p:nvPr/>
        </p:nvSpPr>
        <p:spPr>
          <a:xfrm>
            <a:off x="8253010" y="2466230"/>
            <a:ext cx="1093508" cy="302494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26">
            <a:extLst>
              <a:ext uri="{FF2B5EF4-FFF2-40B4-BE49-F238E27FC236}">
                <a16:creationId xmlns:a16="http://schemas.microsoft.com/office/drawing/2014/main" id="{0A078232-25F3-1388-90A6-F6DC71826B64}"/>
              </a:ext>
            </a:extLst>
          </p:cNvPr>
          <p:cNvSpPr/>
          <p:nvPr/>
        </p:nvSpPr>
        <p:spPr>
          <a:xfrm>
            <a:off x="4656894" y="2466231"/>
            <a:ext cx="981906"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27">
            <a:extLst>
              <a:ext uri="{FF2B5EF4-FFF2-40B4-BE49-F238E27FC236}">
                <a16:creationId xmlns:a16="http://schemas.microsoft.com/office/drawing/2014/main" id="{8B2F0795-FD53-31C0-7A9E-C0BDE8085D6B}"/>
              </a:ext>
            </a:extLst>
          </p:cNvPr>
          <p:cNvSpPr/>
          <p:nvPr/>
        </p:nvSpPr>
        <p:spPr>
          <a:xfrm>
            <a:off x="5510833" y="2466230"/>
            <a:ext cx="397992" cy="3024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Graphic 28" descr="Clock with solid fill">
            <a:extLst>
              <a:ext uri="{FF2B5EF4-FFF2-40B4-BE49-F238E27FC236}">
                <a16:creationId xmlns:a16="http://schemas.microsoft.com/office/drawing/2014/main" id="{FFC0E942-E0F3-AF4B-3253-5E5C5715E8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955" y="1293738"/>
            <a:ext cx="912118" cy="912116"/>
          </a:xfrm>
          <a:prstGeom prst="rect">
            <a:avLst/>
          </a:prstGeom>
        </p:spPr>
      </p:pic>
      <p:pic>
        <p:nvPicPr>
          <p:cNvPr id="30" name="Graphic 29" descr="Daily calendar with solid fill">
            <a:extLst>
              <a:ext uri="{FF2B5EF4-FFF2-40B4-BE49-F238E27FC236}">
                <a16:creationId xmlns:a16="http://schemas.microsoft.com/office/drawing/2014/main" id="{A7512AC1-7077-2F4F-04C6-20014CF3C8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25182" y="1273411"/>
            <a:ext cx="912118" cy="912116"/>
          </a:xfrm>
          <a:prstGeom prst="rect">
            <a:avLst/>
          </a:prstGeom>
        </p:spPr>
      </p:pic>
    </p:spTree>
    <p:extLst>
      <p:ext uri="{BB962C8B-B14F-4D97-AF65-F5344CB8AC3E}">
        <p14:creationId xmlns:p14="http://schemas.microsoft.com/office/powerpoint/2010/main" val="196811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9" grpId="0" animBg="1"/>
      <p:bldP spid="20" grpId="0" animBg="1"/>
      <p:bldP spid="27" grpId="0" animBg="1"/>
      <p:bldP spid="27" grpId="1" animBg="1"/>
      <p:bldP spid="28" grpId="0" animBg="1"/>
      <p:bldP spid="2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DC66-F709-D111-1A34-5B442330CCC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4505AC3-86CB-A327-6BE1-347E8D5DE4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6760" y="728495"/>
            <a:ext cx="9838479" cy="5903087"/>
          </a:xfrm>
          <a:prstGeom prst="rect">
            <a:avLst/>
          </a:prstGeom>
          <a:solidFill>
            <a:srgbClr val="C00000"/>
          </a:solidFill>
        </p:spPr>
      </p:pic>
      <p:sp>
        <p:nvSpPr>
          <p:cNvPr id="4" name="Slide Number Placeholder 3">
            <a:extLst>
              <a:ext uri="{FF2B5EF4-FFF2-40B4-BE49-F238E27FC236}">
                <a16:creationId xmlns:a16="http://schemas.microsoft.com/office/drawing/2014/main" id="{BF1B86E6-8456-CCDA-F169-78ED87D1D929}"/>
              </a:ext>
            </a:extLst>
          </p:cNvPr>
          <p:cNvSpPr>
            <a:spLocks noGrp="1"/>
          </p:cNvSpPr>
          <p:nvPr>
            <p:ph type="sldNum" sz="quarter" idx="12"/>
          </p:nvPr>
        </p:nvSpPr>
        <p:spPr/>
        <p:txBody>
          <a:bodyPr/>
          <a:lstStyle/>
          <a:p>
            <a:fld id="{AE8FF73E-95BF-4E5E-8039-3219E3426DBA}" type="slidenum">
              <a:rPr lang="en-CA" smtClean="0"/>
              <a:pPr/>
              <a:t>28</a:t>
            </a:fld>
            <a:endParaRPr lang="en-CA" dirty="0"/>
          </a:p>
        </p:txBody>
      </p:sp>
      <p:sp>
        <p:nvSpPr>
          <p:cNvPr id="11" name="Title 10">
            <a:extLst>
              <a:ext uri="{FF2B5EF4-FFF2-40B4-BE49-F238E27FC236}">
                <a16:creationId xmlns:a16="http://schemas.microsoft.com/office/drawing/2014/main" id="{6F5EE9CB-4A33-33A7-FE6A-C78A524BA2A5}"/>
              </a:ext>
            </a:extLst>
          </p:cNvPr>
          <p:cNvSpPr>
            <a:spLocks noGrp="1"/>
          </p:cNvSpPr>
          <p:nvPr>
            <p:ph type="title"/>
          </p:nvPr>
        </p:nvSpPr>
        <p:spPr/>
        <p:txBody>
          <a:bodyPr/>
          <a:lstStyle/>
          <a:p>
            <a:r>
              <a:rPr lang="en-US" sz="4000" dirty="0"/>
              <a:t>Habitat selection depends on temperature</a:t>
            </a:r>
            <a:endParaRPr lang="en-CA" sz="4000" dirty="0"/>
          </a:p>
        </p:txBody>
      </p:sp>
      <p:sp>
        <p:nvSpPr>
          <p:cNvPr id="12" name="Graphic 13">
            <a:extLst>
              <a:ext uri="{FF2B5EF4-FFF2-40B4-BE49-F238E27FC236}">
                <a16:creationId xmlns:a16="http://schemas.microsoft.com/office/drawing/2014/main" id="{A7BF2861-7818-CA09-A6D5-338EE6B50713}"/>
              </a:ext>
            </a:extLst>
          </p:cNvPr>
          <p:cNvSpPr/>
          <p:nvPr/>
        </p:nvSpPr>
        <p:spPr>
          <a:xfrm flipH="1" flipV="1">
            <a:off x="1782267" y="728495"/>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grpSp>
        <p:nvGrpSpPr>
          <p:cNvPr id="13" name="Group 12">
            <a:extLst>
              <a:ext uri="{FF2B5EF4-FFF2-40B4-BE49-F238E27FC236}">
                <a16:creationId xmlns:a16="http://schemas.microsoft.com/office/drawing/2014/main" id="{97224506-5BA5-4B01-D417-22B3734214EE}"/>
              </a:ext>
            </a:extLst>
          </p:cNvPr>
          <p:cNvGrpSpPr/>
          <p:nvPr/>
        </p:nvGrpSpPr>
        <p:grpSpPr>
          <a:xfrm>
            <a:off x="991490" y="1490550"/>
            <a:ext cx="10892611" cy="920683"/>
            <a:chOff x="1337858" y="830486"/>
            <a:chExt cx="10892611" cy="920683"/>
          </a:xfrm>
        </p:grpSpPr>
        <p:pic>
          <p:nvPicPr>
            <p:cNvPr id="14" name="Graphic 13" descr="Dim (Medium Sun) with solid fill">
              <a:extLst>
                <a:ext uri="{FF2B5EF4-FFF2-40B4-BE49-F238E27FC236}">
                  <a16:creationId xmlns:a16="http://schemas.microsoft.com/office/drawing/2014/main" id="{F8CDDCED-65B1-E32D-E1EF-295BDD78F3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16069" y="830486"/>
              <a:ext cx="914400" cy="914400"/>
            </a:xfrm>
            <a:prstGeom prst="rect">
              <a:avLst/>
            </a:prstGeom>
          </p:spPr>
        </p:pic>
        <p:pic>
          <p:nvPicPr>
            <p:cNvPr id="15" name="Graphic 14" descr="Snowflake with solid fill">
              <a:extLst>
                <a:ext uri="{FF2B5EF4-FFF2-40B4-BE49-F238E27FC236}">
                  <a16:creationId xmlns:a16="http://schemas.microsoft.com/office/drawing/2014/main" id="{A59ED6DB-B86C-00F7-1F1E-2A5EC964C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7858" y="836769"/>
              <a:ext cx="914400" cy="914400"/>
            </a:xfrm>
            <a:prstGeom prst="rect">
              <a:avLst/>
            </a:prstGeom>
          </p:spPr>
        </p:pic>
      </p:grpSp>
      <p:sp>
        <p:nvSpPr>
          <p:cNvPr id="16" name="Rectangle 15">
            <a:extLst>
              <a:ext uri="{FF2B5EF4-FFF2-40B4-BE49-F238E27FC236}">
                <a16:creationId xmlns:a16="http://schemas.microsoft.com/office/drawing/2014/main" id="{FE9B1136-DBF9-6D8B-1C3C-3CB5BCD81D06}"/>
              </a:ext>
            </a:extLst>
          </p:cNvPr>
          <p:cNvSpPr/>
          <p:nvPr/>
        </p:nvSpPr>
        <p:spPr>
          <a:xfrm>
            <a:off x="4909530" y="2027962"/>
            <a:ext cx="2957992" cy="270762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27339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2F58-ABDF-E6ED-7F28-9EE9549E2ED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45A756-0E03-791F-8420-CDBF243EBDDD}"/>
              </a:ext>
            </a:extLst>
          </p:cNvPr>
          <p:cNvSpPr>
            <a:spLocks noGrp="1"/>
          </p:cNvSpPr>
          <p:nvPr>
            <p:ph type="sldNum" sz="quarter" idx="12"/>
          </p:nvPr>
        </p:nvSpPr>
        <p:spPr/>
        <p:txBody>
          <a:bodyPr/>
          <a:lstStyle/>
          <a:p>
            <a:fld id="{AE8FF73E-95BF-4E5E-8039-3219E3426DBA}" type="slidenum">
              <a:rPr lang="en-CA" smtClean="0"/>
              <a:pPr/>
              <a:t>29</a:t>
            </a:fld>
            <a:endParaRPr lang="en-CA" dirty="0"/>
          </a:p>
        </p:txBody>
      </p:sp>
      <p:sp>
        <p:nvSpPr>
          <p:cNvPr id="11" name="Title 10">
            <a:extLst>
              <a:ext uri="{FF2B5EF4-FFF2-40B4-BE49-F238E27FC236}">
                <a16:creationId xmlns:a16="http://schemas.microsoft.com/office/drawing/2014/main" id="{342DB798-8E7D-29FB-20C0-BF88242D3766}"/>
              </a:ext>
            </a:extLst>
          </p:cNvPr>
          <p:cNvSpPr>
            <a:spLocks noGrp="1"/>
          </p:cNvSpPr>
          <p:nvPr>
            <p:ph type="title"/>
          </p:nvPr>
        </p:nvSpPr>
        <p:spPr/>
        <p:txBody>
          <a:bodyPr/>
          <a:lstStyle/>
          <a:p>
            <a:r>
              <a:rPr lang="en-US" sz="4000" dirty="0"/>
              <a:t>Encounter rates depend on temperature</a:t>
            </a:r>
            <a:endParaRPr lang="en-CA" sz="4000" dirty="0"/>
          </a:p>
        </p:txBody>
      </p:sp>
      <p:pic>
        <p:nvPicPr>
          <p:cNvPr id="6" name="Picture 5">
            <a:extLst>
              <a:ext uri="{FF2B5EF4-FFF2-40B4-BE49-F238E27FC236}">
                <a16:creationId xmlns:a16="http://schemas.microsoft.com/office/drawing/2014/main" id="{9D9C9DCB-C657-D623-1C6D-2DB2C80B47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133288"/>
            <a:ext cx="12192000" cy="3352799"/>
          </a:xfrm>
          <a:prstGeom prst="rect">
            <a:avLst/>
          </a:prstGeom>
        </p:spPr>
      </p:pic>
      <p:sp>
        <p:nvSpPr>
          <p:cNvPr id="12" name="Content Placeholder 2">
            <a:extLst>
              <a:ext uri="{FF2B5EF4-FFF2-40B4-BE49-F238E27FC236}">
                <a16:creationId xmlns:a16="http://schemas.microsoft.com/office/drawing/2014/main" id="{5D4BEDB0-BF5B-A5E7-4F97-9F5DE1C44D07}"/>
              </a:ext>
            </a:extLst>
          </p:cNvPr>
          <p:cNvSpPr>
            <a:spLocks noGrp="1"/>
          </p:cNvSpPr>
          <p:nvPr>
            <p:ph idx="1"/>
          </p:nvPr>
        </p:nvSpPr>
        <p:spPr>
          <a:xfrm>
            <a:off x="838200" y="1083095"/>
            <a:ext cx="10515600" cy="5087811"/>
          </a:xfrm>
        </p:spPr>
        <p:txBody>
          <a:bodyPr anchor="t"/>
          <a:lstStyle/>
          <a:p>
            <a:r>
              <a:rPr lang="en-CA" dirty="0"/>
              <a:t>Temperature affects wolves’ and caribou’s:</a:t>
            </a:r>
          </a:p>
          <a:p>
            <a:pPr lvl="1"/>
            <a:r>
              <a:rPr lang="en-CA" dirty="0"/>
              <a:t>Movement rates</a:t>
            </a:r>
          </a:p>
          <a:p>
            <a:pPr lvl="1"/>
            <a:r>
              <a:rPr lang="en-CA" dirty="0"/>
              <a:t>Habitat selection</a:t>
            </a:r>
          </a:p>
          <a:p>
            <a:pPr lvl="1"/>
            <a:r>
              <a:rPr lang="en-CA" dirty="0"/>
              <a:t>Encounter rates with each other &amp; other species</a:t>
            </a:r>
          </a:p>
        </p:txBody>
      </p:sp>
      <p:sp>
        <p:nvSpPr>
          <p:cNvPr id="14" name="Graphic 11">
            <a:extLst>
              <a:ext uri="{FF2B5EF4-FFF2-40B4-BE49-F238E27FC236}">
                <a16:creationId xmlns:a16="http://schemas.microsoft.com/office/drawing/2014/main" id="{F06CB28E-7A58-6235-C255-7AEE0ECBE7FE}"/>
              </a:ext>
            </a:extLst>
          </p:cNvPr>
          <p:cNvSpPr/>
          <p:nvPr/>
        </p:nvSpPr>
        <p:spPr>
          <a:xfrm flipV="1">
            <a:off x="454776" y="2658428"/>
            <a:ext cx="978966" cy="97852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5" name="Graphic 13">
            <a:extLst>
              <a:ext uri="{FF2B5EF4-FFF2-40B4-BE49-F238E27FC236}">
                <a16:creationId xmlns:a16="http://schemas.microsoft.com/office/drawing/2014/main" id="{9F0E29B3-4970-8C54-8E25-6EDB778DDADA}"/>
              </a:ext>
            </a:extLst>
          </p:cNvPr>
          <p:cNvSpPr/>
          <p:nvPr/>
        </p:nvSpPr>
        <p:spPr>
          <a:xfrm flipH="1" flipV="1">
            <a:off x="10881328" y="2713866"/>
            <a:ext cx="998672" cy="91703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711832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20FE36-DFD3-4A2F-96F8-19818A6F073F}"/>
              </a:ext>
            </a:extLst>
          </p:cNvPr>
          <p:cNvSpPr>
            <a:spLocks noGrp="1"/>
          </p:cNvSpPr>
          <p:nvPr>
            <p:ph type="title"/>
          </p:nvPr>
        </p:nvSpPr>
        <p:spPr>
          <a:xfrm>
            <a:off x="536114" y="174752"/>
            <a:ext cx="11120972" cy="711200"/>
          </a:xfrm>
        </p:spPr>
        <p:txBody>
          <a:bodyPr>
            <a:noAutofit/>
          </a:bodyPr>
          <a:lstStyle/>
          <a:p>
            <a:r>
              <a:rPr lang="en-US" dirty="0"/>
              <a:t>The Land before Edmonton: Amiskwaciy</a:t>
            </a:r>
          </a:p>
        </p:txBody>
      </p:sp>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p:txBody>
          <a:bodyPr>
            <a:normAutofit/>
          </a:bodyPr>
          <a:lstStyle/>
          <a:p>
            <a:pPr marL="0" indent="0">
              <a:buNone/>
            </a:pPr>
            <a:endParaRPr lang="en-US" dirty="0"/>
          </a:p>
          <a:p>
            <a:pPr marL="0" indent="0">
              <a:buNone/>
            </a:pPr>
            <a:r>
              <a:rPr lang="en-US" dirty="0" err="1"/>
              <a:t>Amiskwaciy</a:t>
            </a:r>
            <a:r>
              <a:rPr lang="en-US" dirty="0"/>
              <a:t> (Cree for “Beaver Hills”):</a:t>
            </a:r>
          </a:p>
          <a:p>
            <a:pPr lvl="1"/>
            <a:r>
              <a:rPr lang="en-US" dirty="0"/>
              <a:t>Inhabited by the Nehiyawak (Cree), Stoney Nakoda,</a:t>
            </a:r>
          </a:p>
          <a:p>
            <a:pPr marL="457200" lvl="1" indent="0">
              <a:buNone/>
            </a:pPr>
            <a:r>
              <a:rPr lang="en-US" dirty="0"/>
              <a:t>    Niitsítpi (Blackfoot), Tsuut’ina, and Michif (Métis) Peoples</a:t>
            </a:r>
          </a:p>
          <a:p>
            <a:pPr marL="0" indent="0">
              <a:buNone/>
            </a:pPr>
            <a:endParaRPr lang="en-US" dirty="0"/>
          </a:p>
          <a:p>
            <a:pPr marL="0" indent="0">
              <a:buNone/>
            </a:pPr>
            <a:endParaRPr lang="en-US" dirty="0"/>
          </a:p>
          <a:p>
            <a:pPr marL="0" indent="0">
              <a:buNone/>
            </a:pPr>
            <a:r>
              <a:rPr lang="en-US" dirty="0"/>
              <a:t>During late 1700s:</a:t>
            </a:r>
          </a:p>
          <a:p>
            <a:pPr lvl="1"/>
            <a:r>
              <a:rPr lang="en-US" dirty="0"/>
              <a:t>Was a coveted fur-trading location</a:t>
            </a:r>
          </a:p>
          <a:p>
            <a:pPr lvl="1"/>
            <a:r>
              <a:rPr lang="en-US" dirty="0"/>
              <a:t>Hudson's Bay Company built Fort Edmonton,</a:t>
            </a:r>
          </a:p>
          <a:p>
            <a:pPr lvl="2"/>
            <a:r>
              <a:rPr lang="en-US" dirty="0"/>
              <a:t>AKA </a:t>
            </a:r>
            <a:r>
              <a:rPr lang="en-US" dirty="0" err="1"/>
              <a:t>Amiskwaciywâskahikan</a:t>
            </a:r>
            <a:r>
              <a:rPr lang="en-US" dirty="0"/>
              <a:t> (“Beaver Hills House”)</a:t>
            </a:r>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3</a:t>
            </a:fld>
            <a:endParaRPr lang="en-CA" dirty="0"/>
          </a:p>
        </p:txBody>
      </p:sp>
      <p:pic>
        <p:nvPicPr>
          <p:cNvPr id="3" name="Picture 2">
            <a:extLst>
              <a:ext uri="{FF2B5EF4-FFF2-40B4-BE49-F238E27FC236}">
                <a16:creationId xmlns:a16="http://schemas.microsoft.com/office/drawing/2014/main" id="{91979142-BA6C-4FE7-8235-AE3D5D1A2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4148" y="2555896"/>
            <a:ext cx="3549437" cy="3549437"/>
          </a:xfrm>
          <a:prstGeom prst="rect">
            <a:avLst/>
          </a:prstGeom>
        </p:spPr>
      </p:pic>
      <p:pic>
        <p:nvPicPr>
          <p:cNvPr id="41" name="Audio 40">
            <a:hlinkClick r:id="" action="ppaction://media"/>
            <a:extLst>
              <a:ext uri="{FF2B5EF4-FFF2-40B4-BE49-F238E27FC236}">
                <a16:creationId xmlns:a16="http://schemas.microsoft.com/office/drawing/2014/main" id="{F24D30A8-1CB6-5FC7-38E4-4094268C95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606507"/>
      </p:ext>
    </p:extLst>
  </p:cSld>
  <p:clrMapOvr>
    <a:masterClrMapping/>
  </p:clrMapOvr>
  <mc:AlternateContent xmlns:mc="http://schemas.openxmlformats.org/markup-compatibility/2006" xmlns:p14="http://schemas.microsoft.com/office/powerpoint/2010/main">
    <mc:Choice Requires="p14">
      <p:transition spd="slow" p14:dur="2000" advTm="29871"/>
    </mc:Choice>
    <mc:Fallback xmlns="">
      <p:transition spd="slow" advTm="29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E8CE-07BC-0EFA-43F8-578EC4C802C7}"/>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7E49C3D9-61B7-1C6B-4828-4F5B56C4F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09" y="724340"/>
            <a:ext cx="11885182" cy="5942592"/>
          </a:xfrm>
          <a:prstGeom prst="rect">
            <a:avLst/>
          </a:prstGeom>
        </p:spPr>
      </p:pic>
      <p:sp>
        <p:nvSpPr>
          <p:cNvPr id="4" name="Slide Number Placeholder 3">
            <a:extLst>
              <a:ext uri="{FF2B5EF4-FFF2-40B4-BE49-F238E27FC236}">
                <a16:creationId xmlns:a16="http://schemas.microsoft.com/office/drawing/2014/main" id="{C6F47D14-DCF7-25BE-B2B8-D5F0942E1376}"/>
              </a:ext>
            </a:extLst>
          </p:cNvPr>
          <p:cNvSpPr>
            <a:spLocks noGrp="1"/>
          </p:cNvSpPr>
          <p:nvPr>
            <p:ph type="sldNum" sz="quarter" idx="12"/>
          </p:nvPr>
        </p:nvSpPr>
        <p:spPr/>
        <p:txBody>
          <a:bodyPr/>
          <a:lstStyle/>
          <a:p>
            <a:fld id="{AE8FF73E-95BF-4E5E-8039-3219E3426DBA}" type="slidenum">
              <a:rPr lang="en-CA" smtClean="0"/>
              <a:pPr/>
              <a:t>30</a:t>
            </a:fld>
            <a:endParaRPr lang="en-CA" dirty="0"/>
          </a:p>
        </p:txBody>
      </p:sp>
      <p:sp>
        <p:nvSpPr>
          <p:cNvPr id="11" name="Title 10">
            <a:extLst>
              <a:ext uri="{FF2B5EF4-FFF2-40B4-BE49-F238E27FC236}">
                <a16:creationId xmlns:a16="http://schemas.microsoft.com/office/drawing/2014/main" id="{4CA5E4A4-7F9F-4070-0082-F839E98BC08C}"/>
              </a:ext>
            </a:extLst>
          </p:cNvPr>
          <p:cNvSpPr>
            <a:spLocks noGrp="1"/>
          </p:cNvSpPr>
          <p:nvPr>
            <p:ph type="title"/>
          </p:nvPr>
        </p:nvSpPr>
        <p:spPr>
          <a:xfrm>
            <a:off x="838799" y="174752"/>
            <a:ext cx="10969677" cy="507173"/>
          </a:xfrm>
        </p:spPr>
        <p:txBody>
          <a:bodyPr/>
          <a:lstStyle/>
          <a:p>
            <a:r>
              <a:rPr lang="en-US" sz="4000" dirty="0"/>
              <a:t>Species alter movement rates differently</a:t>
            </a:r>
            <a:endParaRPr lang="en-CA" sz="4000" dirty="0"/>
          </a:p>
        </p:txBody>
      </p:sp>
      <p:sp>
        <p:nvSpPr>
          <p:cNvPr id="2" name="Graphic 11">
            <a:extLst>
              <a:ext uri="{FF2B5EF4-FFF2-40B4-BE49-F238E27FC236}">
                <a16:creationId xmlns:a16="http://schemas.microsoft.com/office/drawing/2014/main" id="{23362B4F-DBA9-2B2E-8998-793ED1AED7A0}"/>
              </a:ext>
            </a:extLst>
          </p:cNvPr>
          <p:cNvSpPr/>
          <p:nvPr/>
        </p:nvSpPr>
        <p:spPr>
          <a:xfrm flipV="1">
            <a:off x="1143827"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741768A3-F31E-DB69-4DFA-C8F83E093A74}"/>
              </a:ext>
            </a:extLst>
          </p:cNvPr>
          <p:cNvSpPr/>
          <p:nvPr/>
        </p:nvSpPr>
        <p:spPr>
          <a:xfrm flipH="1" flipV="1">
            <a:off x="10869989" y="794774"/>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96DCDF3D-993C-DE42-9833-BEE10EA5F662}"/>
              </a:ext>
            </a:extLst>
          </p:cNvPr>
          <p:cNvSpPr/>
          <p:nvPr/>
        </p:nvSpPr>
        <p:spPr>
          <a:xfrm flipH="1">
            <a:off x="7989512" y="945608"/>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B422F001-0E8E-C508-0258-65ACC3E93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4900" y="3061280"/>
            <a:ext cx="561100" cy="574568"/>
          </a:xfrm>
          <a:prstGeom prst="rect">
            <a:avLst/>
          </a:prstGeom>
        </p:spPr>
      </p:pic>
      <p:sp>
        <p:nvSpPr>
          <p:cNvPr id="8" name="Graphic 2">
            <a:extLst>
              <a:ext uri="{FF2B5EF4-FFF2-40B4-BE49-F238E27FC236}">
                <a16:creationId xmlns:a16="http://schemas.microsoft.com/office/drawing/2014/main" id="{B7A95996-EDE5-F5D1-3DE6-BDA2A2B9EB85}"/>
              </a:ext>
            </a:extLst>
          </p:cNvPr>
          <p:cNvSpPr/>
          <p:nvPr/>
        </p:nvSpPr>
        <p:spPr>
          <a:xfrm flipV="1">
            <a:off x="3794329" y="99690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92C8B979-A925-DBAC-E763-F18095E36FC9}"/>
              </a:ext>
            </a:extLst>
          </p:cNvPr>
          <p:cNvSpPr/>
          <p:nvPr/>
        </p:nvSpPr>
        <p:spPr>
          <a:xfrm flipV="1">
            <a:off x="9269472" y="915875"/>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2A6BABDC-4F6B-36CD-9233-B5620426C25A}"/>
              </a:ext>
            </a:extLst>
          </p:cNvPr>
          <p:cNvSpPr/>
          <p:nvPr/>
        </p:nvSpPr>
        <p:spPr>
          <a:xfrm flipV="1">
            <a:off x="2817170" y="746126"/>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771029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AE21B-1210-A4AC-DC25-6941B4B7DD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9D41-5333-0F99-2BD3-AE7E914803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409" y="900114"/>
            <a:ext cx="11885182" cy="5433225"/>
          </a:xfrm>
          <a:prstGeom prst="rect">
            <a:avLst/>
          </a:prstGeom>
        </p:spPr>
      </p:pic>
      <p:sp>
        <p:nvSpPr>
          <p:cNvPr id="4" name="Slide Number Placeholder 3">
            <a:extLst>
              <a:ext uri="{FF2B5EF4-FFF2-40B4-BE49-F238E27FC236}">
                <a16:creationId xmlns:a16="http://schemas.microsoft.com/office/drawing/2014/main" id="{15A54876-CBD3-2398-0445-2AB5B5660643}"/>
              </a:ext>
            </a:extLst>
          </p:cNvPr>
          <p:cNvSpPr>
            <a:spLocks noGrp="1"/>
          </p:cNvSpPr>
          <p:nvPr>
            <p:ph type="sldNum" sz="quarter" idx="12"/>
          </p:nvPr>
        </p:nvSpPr>
        <p:spPr/>
        <p:txBody>
          <a:bodyPr/>
          <a:lstStyle/>
          <a:p>
            <a:fld id="{AE8FF73E-95BF-4E5E-8039-3219E3426DBA}" type="slidenum">
              <a:rPr lang="en-CA" smtClean="0"/>
              <a:pPr/>
              <a:t>31</a:t>
            </a:fld>
            <a:endParaRPr lang="en-CA" dirty="0"/>
          </a:p>
        </p:txBody>
      </p:sp>
      <p:sp>
        <p:nvSpPr>
          <p:cNvPr id="11" name="Title 10">
            <a:extLst>
              <a:ext uri="{FF2B5EF4-FFF2-40B4-BE49-F238E27FC236}">
                <a16:creationId xmlns:a16="http://schemas.microsoft.com/office/drawing/2014/main" id="{96D9F31D-DD4F-8F1B-EA4F-F73F5133F04C}"/>
              </a:ext>
            </a:extLst>
          </p:cNvPr>
          <p:cNvSpPr>
            <a:spLocks noGrp="1"/>
          </p:cNvSpPr>
          <p:nvPr>
            <p:ph type="title"/>
          </p:nvPr>
        </p:nvSpPr>
        <p:spPr>
          <a:xfrm>
            <a:off x="838800" y="174752"/>
            <a:ext cx="10921232" cy="507173"/>
          </a:xfrm>
        </p:spPr>
        <p:txBody>
          <a:bodyPr/>
          <a:lstStyle/>
          <a:p>
            <a:r>
              <a:rPr lang="en-US" sz="4000" dirty="0"/>
              <a:t>Species alter habitat selection differently</a:t>
            </a:r>
            <a:endParaRPr lang="en-CA" sz="4000" dirty="0"/>
          </a:p>
        </p:txBody>
      </p:sp>
      <p:sp>
        <p:nvSpPr>
          <p:cNvPr id="2" name="Graphic 11">
            <a:extLst>
              <a:ext uri="{FF2B5EF4-FFF2-40B4-BE49-F238E27FC236}">
                <a16:creationId xmlns:a16="http://schemas.microsoft.com/office/drawing/2014/main" id="{F19DCE25-50EF-8D89-F561-39DF91CC3981}"/>
              </a:ext>
            </a:extLst>
          </p:cNvPr>
          <p:cNvSpPr/>
          <p:nvPr/>
        </p:nvSpPr>
        <p:spPr>
          <a:xfrm flipV="1">
            <a:off x="1143827" y="876089"/>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5" name="Graphic 13">
            <a:extLst>
              <a:ext uri="{FF2B5EF4-FFF2-40B4-BE49-F238E27FC236}">
                <a16:creationId xmlns:a16="http://schemas.microsoft.com/office/drawing/2014/main" id="{B5948220-5F68-9609-A2B5-FFADFEE934F2}"/>
              </a:ext>
            </a:extLst>
          </p:cNvPr>
          <p:cNvSpPr/>
          <p:nvPr/>
        </p:nvSpPr>
        <p:spPr>
          <a:xfrm flipH="1" flipV="1">
            <a:off x="10869989" y="924737"/>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5">
            <a:extLst>
              <a:ext uri="{FF2B5EF4-FFF2-40B4-BE49-F238E27FC236}">
                <a16:creationId xmlns:a16="http://schemas.microsoft.com/office/drawing/2014/main" id="{D65EC6EA-310D-46EA-362B-87F1BB7E91B4}"/>
              </a:ext>
            </a:extLst>
          </p:cNvPr>
          <p:cNvSpPr/>
          <p:nvPr/>
        </p:nvSpPr>
        <p:spPr>
          <a:xfrm flipH="1">
            <a:off x="7998795" y="1073690"/>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7" name="Graphic 6">
            <a:extLst>
              <a:ext uri="{FF2B5EF4-FFF2-40B4-BE49-F238E27FC236}">
                <a16:creationId xmlns:a16="http://schemas.microsoft.com/office/drawing/2014/main" id="{65807F7D-DB4C-2BC9-EE19-65EFA1ACB2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6192" y="2485719"/>
            <a:ext cx="561100" cy="574568"/>
          </a:xfrm>
          <a:prstGeom prst="rect">
            <a:avLst/>
          </a:prstGeom>
        </p:spPr>
      </p:pic>
      <p:sp>
        <p:nvSpPr>
          <p:cNvPr id="8" name="Graphic 2">
            <a:extLst>
              <a:ext uri="{FF2B5EF4-FFF2-40B4-BE49-F238E27FC236}">
                <a16:creationId xmlns:a16="http://schemas.microsoft.com/office/drawing/2014/main" id="{CBA2C895-F5F5-8019-D689-5DA4D7F8E783}"/>
              </a:ext>
            </a:extLst>
          </p:cNvPr>
          <p:cNvSpPr/>
          <p:nvPr/>
        </p:nvSpPr>
        <p:spPr>
          <a:xfrm flipV="1">
            <a:off x="3893265" y="1127027"/>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9" name="Graphic 1">
            <a:extLst>
              <a:ext uri="{FF2B5EF4-FFF2-40B4-BE49-F238E27FC236}">
                <a16:creationId xmlns:a16="http://schemas.microsoft.com/office/drawing/2014/main" id="{0BD9A689-C8A4-CC04-BD25-4367B90E5B55}"/>
              </a:ext>
            </a:extLst>
          </p:cNvPr>
          <p:cNvSpPr/>
          <p:nvPr/>
        </p:nvSpPr>
        <p:spPr>
          <a:xfrm flipV="1">
            <a:off x="9269472" y="104119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0" name="Graphic 11">
            <a:extLst>
              <a:ext uri="{FF2B5EF4-FFF2-40B4-BE49-F238E27FC236}">
                <a16:creationId xmlns:a16="http://schemas.microsoft.com/office/drawing/2014/main" id="{E3A9B1BA-960E-130A-DE4D-5E615165F290}"/>
              </a:ext>
            </a:extLst>
          </p:cNvPr>
          <p:cNvSpPr/>
          <p:nvPr/>
        </p:nvSpPr>
        <p:spPr>
          <a:xfrm flipV="1">
            <a:off x="2817170" y="876089"/>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3631534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D082-4E6A-0831-3FC0-7F9E4FCEE7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C90910-C145-23C6-F60A-7E507F1A6E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0340" y="778883"/>
            <a:ext cx="10691320" cy="5942592"/>
          </a:xfrm>
          <a:prstGeom prst="rect">
            <a:avLst/>
          </a:prstGeom>
        </p:spPr>
      </p:pic>
      <p:sp>
        <p:nvSpPr>
          <p:cNvPr id="4" name="Slide Number Placeholder 3">
            <a:extLst>
              <a:ext uri="{FF2B5EF4-FFF2-40B4-BE49-F238E27FC236}">
                <a16:creationId xmlns:a16="http://schemas.microsoft.com/office/drawing/2014/main" id="{635781DD-C2B5-1E85-B962-7B1B563686F8}"/>
              </a:ext>
            </a:extLst>
          </p:cNvPr>
          <p:cNvSpPr>
            <a:spLocks noGrp="1"/>
          </p:cNvSpPr>
          <p:nvPr>
            <p:ph type="sldNum" sz="quarter" idx="12"/>
          </p:nvPr>
        </p:nvSpPr>
        <p:spPr/>
        <p:txBody>
          <a:bodyPr/>
          <a:lstStyle/>
          <a:p>
            <a:fld id="{AE8FF73E-95BF-4E5E-8039-3219E3426DBA}" type="slidenum">
              <a:rPr lang="en-CA" smtClean="0"/>
              <a:pPr/>
              <a:t>32</a:t>
            </a:fld>
            <a:endParaRPr lang="en-CA" dirty="0"/>
          </a:p>
        </p:txBody>
      </p:sp>
      <p:sp>
        <p:nvSpPr>
          <p:cNvPr id="11" name="Title 10">
            <a:extLst>
              <a:ext uri="{FF2B5EF4-FFF2-40B4-BE49-F238E27FC236}">
                <a16:creationId xmlns:a16="http://schemas.microsoft.com/office/drawing/2014/main" id="{7EA18DE2-6FDF-4503-E88E-74C15859B62C}"/>
              </a:ext>
            </a:extLst>
          </p:cNvPr>
          <p:cNvSpPr>
            <a:spLocks noGrp="1"/>
          </p:cNvSpPr>
          <p:nvPr>
            <p:ph type="title"/>
          </p:nvPr>
        </p:nvSpPr>
        <p:spPr/>
        <p:txBody>
          <a:bodyPr/>
          <a:lstStyle/>
          <a:p>
            <a:r>
              <a:rPr lang="en-US" sz="4000" dirty="0"/>
              <a:t>Species will adapt their movement rates differently</a:t>
            </a:r>
            <a:endParaRPr lang="en-CA" sz="4000" dirty="0"/>
          </a:p>
        </p:txBody>
      </p:sp>
      <p:sp>
        <p:nvSpPr>
          <p:cNvPr id="2" name="Rectangle 1">
            <a:extLst>
              <a:ext uri="{FF2B5EF4-FFF2-40B4-BE49-F238E27FC236}">
                <a16:creationId xmlns:a16="http://schemas.microsoft.com/office/drawing/2014/main" id="{2E7BC68C-480B-6024-F85A-E74C06A8C316}"/>
              </a:ext>
            </a:extLst>
          </p:cNvPr>
          <p:cNvSpPr/>
          <p:nvPr/>
        </p:nvSpPr>
        <p:spPr>
          <a:xfrm>
            <a:off x="1199016" y="778883"/>
            <a:ext cx="2482808" cy="594259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2D43AA85-A7E8-6D30-B0B0-7CC1CCE3AD4A}"/>
              </a:ext>
            </a:extLst>
          </p:cNvPr>
          <p:cNvSpPr/>
          <p:nvPr/>
        </p:nvSpPr>
        <p:spPr>
          <a:xfrm>
            <a:off x="3755501" y="778883"/>
            <a:ext cx="2482808" cy="594259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E211A79E-F3A5-993E-0EE6-D1A87CCF3E55}"/>
              </a:ext>
            </a:extLst>
          </p:cNvPr>
          <p:cNvSpPr/>
          <p:nvPr/>
        </p:nvSpPr>
        <p:spPr>
          <a:xfrm>
            <a:off x="6311986" y="778883"/>
            <a:ext cx="5042414" cy="594259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Graphic 11">
            <a:extLst>
              <a:ext uri="{FF2B5EF4-FFF2-40B4-BE49-F238E27FC236}">
                <a16:creationId xmlns:a16="http://schemas.microsoft.com/office/drawing/2014/main" id="{8AB4E867-DC55-321A-D346-633A87D5731A}"/>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8" name="Graphic 13">
            <a:extLst>
              <a:ext uri="{FF2B5EF4-FFF2-40B4-BE49-F238E27FC236}">
                <a16:creationId xmlns:a16="http://schemas.microsoft.com/office/drawing/2014/main" id="{F9A8F892-91BF-FF69-54D0-87FA07CE20FE}"/>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9" name="Graphic 5">
            <a:extLst>
              <a:ext uri="{FF2B5EF4-FFF2-40B4-BE49-F238E27FC236}">
                <a16:creationId xmlns:a16="http://schemas.microsoft.com/office/drawing/2014/main" id="{DE2DC9AC-F534-A75F-7313-7FF2EBC2E519}"/>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0" name="Graphic 9">
            <a:extLst>
              <a:ext uri="{FF2B5EF4-FFF2-40B4-BE49-F238E27FC236}">
                <a16:creationId xmlns:a16="http://schemas.microsoft.com/office/drawing/2014/main" id="{F7ECA147-C652-7718-B786-1F62B8B8F9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202" y="1071485"/>
            <a:ext cx="561100" cy="574568"/>
          </a:xfrm>
          <a:prstGeom prst="rect">
            <a:avLst/>
          </a:prstGeom>
        </p:spPr>
      </p:pic>
      <p:sp>
        <p:nvSpPr>
          <p:cNvPr id="12" name="Graphic 2">
            <a:extLst>
              <a:ext uri="{FF2B5EF4-FFF2-40B4-BE49-F238E27FC236}">
                <a16:creationId xmlns:a16="http://schemas.microsoft.com/office/drawing/2014/main" id="{319512B3-F960-AC38-B86E-E35561E0122C}"/>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3" name="Graphic 1">
            <a:extLst>
              <a:ext uri="{FF2B5EF4-FFF2-40B4-BE49-F238E27FC236}">
                <a16:creationId xmlns:a16="http://schemas.microsoft.com/office/drawing/2014/main" id="{6891FD95-9F80-C213-34BF-537A4D40336D}"/>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4" name="Graphic 11">
            <a:extLst>
              <a:ext uri="{FF2B5EF4-FFF2-40B4-BE49-F238E27FC236}">
                <a16:creationId xmlns:a16="http://schemas.microsoft.com/office/drawing/2014/main" id="{970C6DD9-F2F9-68BF-2F1C-77299EE09D89}"/>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6502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3288-1C37-4FA5-7D22-6A2C83735B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E105B2-42C9-21AA-5E34-29F561AD49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0340" y="778883"/>
            <a:ext cx="10691320" cy="5942591"/>
          </a:xfrm>
          <a:prstGeom prst="rect">
            <a:avLst/>
          </a:prstGeom>
        </p:spPr>
      </p:pic>
      <p:sp>
        <p:nvSpPr>
          <p:cNvPr id="4" name="Slide Number Placeholder 3">
            <a:extLst>
              <a:ext uri="{FF2B5EF4-FFF2-40B4-BE49-F238E27FC236}">
                <a16:creationId xmlns:a16="http://schemas.microsoft.com/office/drawing/2014/main" id="{C76C06DE-8BAE-73F8-2B73-E03897C86EE3}"/>
              </a:ext>
            </a:extLst>
          </p:cNvPr>
          <p:cNvSpPr>
            <a:spLocks noGrp="1"/>
          </p:cNvSpPr>
          <p:nvPr>
            <p:ph type="sldNum" sz="quarter" idx="12"/>
          </p:nvPr>
        </p:nvSpPr>
        <p:spPr/>
        <p:txBody>
          <a:bodyPr/>
          <a:lstStyle/>
          <a:p>
            <a:fld id="{AE8FF73E-95BF-4E5E-8039-3219E3426DBA}" type="slidenum">
              <a:rPr lang="en-CA" smtClean="0"/>
              <a:pPr/>
              <a:t>33</a:t>
            </a:fld>
            <a:endParaRPr lang="en-CA" dirty="0"/>
          </a:p>
        </p:txBody>
      </p:sp>
      <p:sp>
        <p:nvSpPr>
          <p:cNvPr id="11" name="Title 10">
            <a:extLst>
              <a:ext uri="{FF2B5EF4-FFF2-40B4-BE49-F238E27FC236}">
                <a16:creationId xmlns:a16="http://schemas.microsoft.com/office/drawing/2014/main" id="{3C1B4AE4-25DC-4D68-29E5-94D0F6C6B866}"/>
              </a:ext>
            </a:extLst>
          </p:cNvPr>
          <p:cNvSpPr>
            <a:spLocks noGrp="1"/>
          </p:cNvSpPr>
          <p:nvPr>
            <p:ph type="title"/>
          </p:nvPr>
        </p:nvSpPr>
        <p:spPr>
          <a:xfrm>
            <a:off x="838800" y="174752"/>
            <a:ext cx="11041200" cy="507173"/>
          </a:xfrm>
        </p:spPr>
        <p:txBody>
          <a:bodyPr/>
          <a:lstStyle/>
          <a:p>
            <a:r>
              <a:rPr lang="en-US" sz="4000" dirty="0"/>
              <a:t>Species will adapt their habitat selection differently</a:t>
            </a:r>
            <a:endParaRPr lang="en-CA" sz="4000" dirty="0"/>
          </a:p>
        </p:txBody>
      </p:sp>
      <p:sp>
        <p:nvSpPr>
          <p:cNvPr id="2" name="Rectangle 1">
            <a:extLst>
              <a:ext uri="{FF2B5EF4-FFF2-40B4-BE49-F238E27FC236}">
                <a16:creationId xmlns:a16="http://schemas.microsoft.com/office/drawing/2014/main" id="{063A85CB-E43D-8751-90CD-68F931ECDB4E}"/>
              </a:ext>
            </a:extLst>
          </p:cNvPr>
          <p:cNvSpPr/>
          <p:nvPr/>
        </p:nvSpPr>
        <p:spPr>
          <a:xfrm>
            <a:off x="1199016" y="835677"/>
            <a:ext cx="2482808"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B028DE0-C54A-D630-42C4-E6EED61F69EF}"/>
              </a:ext>
            </a:extLst>
          </p:cNvPr>
          <p:cNvSpPr/>
          <p:nvPr/>
        </p:nvSpPr>
        <p:spPr>
          <a:xfrm>
            <a:off x="6310979" y="3692764"/>
            <a:ext cx="2482808"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894796F9-7F97-88E5-D34E-FB7046FA10DA}"/>
              </a:ext>
            </a:extLst>
          </p:cNvPr>
          <p:cNvSpPr/>
          <p:nvPr/>
        </p:nvSpPr>
        <p:spPr>
          <a:xfrm>
            <a:off x="3773668" y="835676"/>
            <a:ext cx="2482808" cy="5666899"/>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91F52933-DA3F-CF81-8462-108EB3DA816E}"/>
              </a:ext>
            </a:extLst>
          </p:cNvPr>
          <p:cNvSpPr/>
          <p:nvPr/>
        </p:nvSpPr>
        <p:spPr>
          <a:xfrm>
            <a:off x="1199016" y="3702283"/>
            <a:ext cx="2482808"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4AC907A1-048C-6518-3FAB-06C74F902865}"/>
              </a:ext>
            </a:extLst>
          </p:cNvPr>
          <p:cNvSpPr/>
          <p:nvPr/>
        </p:nvSpPr>
        <p:spPr>
          <a:xfrm>
            <a:off x="6310978" y="835677"/>
            <a:ext cx="5079659" cy="2809812"/>
          </a:xfrm>
          <a:prstGeom prst="rect">
            <a:avLst/>
          </a:prstGeom>
          <a:solidFill>
            <a:srgbClr val="C00000">
              <a:alpha val="5098"/>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Graphic 11">
            <a:extLst>
              <a:ext uri="{FF2B5EF4-FFF2-40B4-BE49-F238E27FC236}">
                <a16:creationId xmlns:a16="http://schemas.microsoft.com/office/drawing/2014/main" id="{7974D547-9C89-C695-B4D2-83C988732AAD}"/>
              </a:ext>
            </a:extLst>
          </p:cNvPr>
          <p:cNvSpPr/>
          <p:nvPr/>
        </p:nvSpPr>
        <p:spPr>
          <a:xfrm flipV="1">
            <a:off x="1264207"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0" name="Graphic 13">
            <a:extLst>
              <a:ext uri="{FF2B5EF4-FFF2-40B4-BE49-F238E27FC236}">
                <a16:creationId xmlns:a16="http://schemas.microsoft.com/office/drawing/2014/main" id="{EA5EFD31-DC83-E6DD-D026-6695FF274D1F}"/>
              </a:ext>
            </a:extLst>
          </p:cNvPr>
          <p:cNvSpPr/>
          <p:nvPr/>
        </p:nvSpPr>
        <p:spPr>
          <a:xfrm flipH="1" flipV="1">
            <a:off x="6353871"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2" name="Graphic 5">
            <a:extLst>
              <a:ext uri="{FF2B5EF4-FFF2-40B4-BE49-F238E27FC236}">
                <a16:creationId xmlns:a16="http://schemas.microsoft.com/office/drawing/2014/main" id="{52C895C3-95F3-847A-7005-CD8E9474E454}"/>
              </a:ext>
            </a:extLst>
          </p:cNvPr>
          <p:cNvSpPr/>
          <p:nvPr/>
        </p:nvSpPr>
        <p:spPr>
          <a:xfrm flipH="1">
            <a:off x="1273509"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3" name="Graphic 12">
            <a:extLst>
              <a:ext uri="{FF2B5EF4-FFF2-40B4-BE49-F238E27FC236}">
                <a16:creationId xmlns:a16="http://schemas.microsoft.com/office/drawing/2014/main" id="{EABCE05B-5049-A7FB-6881-E65223A573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202" y="1071485"/>
            <a:ext cx="561100" cy="574568"/>
          </a:xfrm>
          <a:prstGeom prst="rect">
            <a:avLst/>
          </a:prstGeom>
        </p:spPr>
      </p:pic>
      <p:sp>
        <p:nvSpPr>
          <p:cNvPr id="14" name="Graphic 2">
            <a:extLst>
              <a:ext uri="{FF2B5EF4-FFF2-40B4-BE49-F238E27FC236}">
                <a16:creationId xmlns:a16="http://schemas.microsoft.com/office/drawing/2014/main" id="{3BB62560-81C6-3E27-DBC8-473BA5B567CB}"/>
              </a:ext>
            </a:extLst>
          </p:cNvPr>
          <p:cNvSpPr/>
          <p:nvPr/>
        </p:nvSpPr>
        <p:spPr>
          <a:xfrm flipV="1">
            <a:off x="6353871"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5" name="Graphic 1">
            <a:extLst>
              <a:ext uri="{FF2B5EF4-FFF2-40B4-BE49-F238E27FC236}">
                <a16:creationId xmlns:a16="http://schemas.microsoft.com/office/drawing/2014/main" id="{E5288D58-4CEC-6FBD-B623-C78C53980BD8}"/>
              </a:ext>
            </a:extLst>
          </p:cNvPr>
          <p:cNvSpPr/>
          <p:nvPr/>
        </p:nvSpPr>
        <p:spPr>
          <a:xfrm flipV="1">
            <a:off x="3821737"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6" name="Graphic 11">
            <a:extLst>
              <a:ext uri="{FF2B5EF4-FFF2-40B4-BE49-F238E27FC236}">
                <a16:creationId xmlns:a16="http://schemas.microsoft.com/office/drawing/2014/main" id="{22001CE4-6DB6-1FCD-4290-7132A8106AC0}"/>
              </a:ext>
            </a:extLst>
          </p:cNvPr>
          <p:cNvSpPr/>
          <p:nvPr/>
        </p:nvSpPr>
        <p:spPr>
          <a:xfrm flipV="1">
            <a:off x="3813200"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30843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7" grpId="0" animBg="1"/>
      <p:bldP spid="7" grpId="1" animBg="1"/>
      <p:bldP spid="8" grpId="0" animBg="1"/>
      <p:bldP spid="8" grpId="1"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AE97-C807-C0E8-BAD9-075FB93D8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41CFB4-7926-0826-A161-DE686EE428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0341" y="778883"/>
            <a:ext cx="10691318" cy="5942591"/>
          </a:xfrm>
          <a:prstGeom prst="rect">
            <a:avLst/>
          </a:prstGeom>
        </p:spPr>
      </p:pic>
      <p:sp>
        <p:nvSpPr>
          <p:cNvPr id="4" name="Slide Number Placeholder 3">
            <a:extLst>
              <a:ext uri="{FF2B5EF4-FFF2-40B4-BE49-F238E27FC236}">
                <a16:creationId xmlns:a16="http://schemas.microsoft.com/office/drawing/2014/main" id="{8EF88AE3-E04A-FD8C-E761-5C0C6F13889D}"/>
              </a:ext>
            </a:extLst>
          </p:cNvPr>
          <p:cNvSpPr>
            <a:spLocks noGrp="1"/>
          </p:cNvSpPr>
          <p:nvPr>
            <p:ph type="sldNum" sz="quarter" idx="12"/>
          </p:nvPr>
        </p:nvSpPr>
        <p:spPr/>
        <p:txBody>
          <a:bodyPr/>
          <a:lstStyle/>
          <a:p>
            <a:fld id="{AE8FF73E-95BF-4E5E-8039-3219E3426DBA}" type="slidenum">
              <a:rPr lang="en-CA" smtClean="0"/>
              <a:pPr/>
              <a:t>34</a:t>
            </a:fld>
            <a:endParaRPr lang="en-CA" dirty="0"/>
          </a:p>
        </p:txBody>
      </p:sp>
      <p:sp>
        <p:nvSpPr>
          <p:cNvPr id="11" name="Title 10">
            <a:extLst>
              <a:ext uri="{FF2B5EF4-FFF2-40B4-BE49-F238E27FC236}">
                <a16:creationId xmlns:a16="http://schemas.microsoft.com/office/drawing/2014/main" id="{062185B2-D5A0-C4B5-4EA8-D7378A6CEB9D}"/>
              </a:ext>
            </a:extLst>
          </p:cNvPr>
          <p:cNvSpPr>
            <a:spLocks noGrp="1"/>
          </p:cNvSpPr>
          <p:nvPr>
            <p:ph type="title"/>
          </p:nvPr>
        </p:nvSpPr>
        <p:spPr/>
        <p:txBody>
          <a:bodyPr/>
          <a:lstStyle/>
          <a:p>
            <a:r>
              <a:rPr lang="en-US" sz="4000" dirty="0"/>
              <a:t>Worse scenarios ==&gt; stronger selection</a:t>
            </a:r>
            <a:endParaRPr lang="en-CA" sz="4000" dirty="0"/>
          </a:p>
        </p:txBody>
      </p:sp>
      <p:sp>
        <p:nvSpPr>
          <p:cNvPr id="5" name="Freeform: Shape 4">
            <a:extLst>
              <a:ext uri="{FF2B5EF4-FFF2-40B4-BE49-F238E27FC236}">
                <a16:creationId xmlns:a16="http://schemas.microsoft.com/office/drawing/2014/main" id="{E94D21EE-D0B3-3E1D-DFA8-C6E1195BE66D}"/>
              </a:ext>
            </a:extLst>
          </p:cNvPr>
          <p:cNvSpPr/>
          <p:nvPr/>
        </p:nvSpPr>
        <p:spPr>
          <a:xfrm>
            <a:off x="3766601" y="847788"/>
            <a:ext cx="7611927" cy="5486400"/>
          </a:xfrm>
          <a:custGeom>
            <a:avLst/>
            <a:gdLst>
              <a:gd name="connsiteX0" fmla="*/ 5008006 w 5008006"/>
              <a:gd name="connsiteY0" fmla="*/ 6056 h 5486400"/>
              <a:gd name="connsiteX1" fmla="*/ 0 w 5008006"/>
              <a:gd name="connsiteY1" fmla="*/ 0 h 5486400"/>
              <a:gd name="connsiteX2" fmla="*/ 0 w 5008006"/>
              <a:gd name="connsiteY2" fmla="*/ 5480344 h 5486400"/>
              <a:gd name="connsiteX3" fmla="*/ 2343529 w 5008006"/>
              <a:gd name="connsiteY3" fmla="*/ 5486400 h 5486400"/>
              <a:gd name="connsiteX4" fmla="*/ 2343529 w 5008006"/>
              <a:gd name="connsiteY4" fmla="*/ 2700811 h 5486400"/>
              <a:gd name="connsiteX5" fmla="*/ 5008006 w 5008006"/>
              <a:gd name="connsiteY5" fmla="*/ 2700811 h 5486400"/>
              <a:gd name="connsiteX6" fmla="*/ 5008006 w 5008006"/>
              <a:gd name="connsiteY6" fmla="*/ 6056 h 5486400"/>
              <a:gd name="connsiteX0" fmla="*/ 7581648 w 7581648"/>
              <a:gd name="connsiteY0" fmla="*/ 18168 h 5486400"/>
              <a:gd name="connsiteX1" fmla="*/ 0 w 7581648"/>
              <a:gd name="connsiteY1" fmla="*/ 0 h 5486400"/>
              <a:gd name="connsiteX2" fmla="*/ 0 w 7581648"/>
              <a:gd name="connsiteY2" fmla="*/ 5480344 h 5486400"/>
              <a:gd name="connsiteX3" fmla="*/ 2343529 w 7581648"/>
              <a:gd name="connsiteY3" fmla="*/ 5486400 h 5486400"/>
              <a:gd name="connsiteX4" fmla="*/ 2343529 w 7581648"/>
              <a:gd name="connsiteY4" fmla="*/ 2700811 h 5486400"/>
              <a:gd name="connsiteX5" fmla="*/ 5008006 w 7581648"/>
              <a:gd name="connsiteY5" fmla="*/ 2700811 h 5486400"/>
              <a:gd name="connsiteX6" fmla="*/ 7581648 w 7581648"/>
              <a:gd name="connsiteY6" fmla="*/ 18168 h 5486400"/>
              <a:gd name="connsiteX0" fmla="*/ 7581648 w 7611927"/>
              <a:gd name="connsiteY0" fmla="*/ 18168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581648 w 7611927"/>
              <a:gd name="connsiteY6" fmla="*/ 18168 h 5486400"/>
              <a:gd name="connsiteX0" fmla="*/ 7611926 w 7611927"/>
              <a:gd name="connsiteY0" fmla="*/ 6057 h 5486400"/>
              <a:gd name="connsiteX1" fmla="*/ 0 w 7611927"/>
              <a:gd name="connsiteY1" fmla="*/ 0 h 5486400"/>
              <a:gd name="connsiteX2" fmla="*/ 0 w 7611927"/>
              <a:gd name="connsiteY2" fmla="*/ 5480344 h 5486400"/>
              <a:gd name="connsiteX3" fmla="*/ 2343529 w 7611927"/>
              <a:gd name="connsiteY3" fmla="*/ 5486400 h 5486400"/>
              <a:gd name="connsiteX4" fmla="*/ 2343529 w 7611927"/>
              <a:gd name="connsiteY4" fmla="*/ 2700811 h 5486400"/>
              <a:gd name="connsiteX5" fmla="*/ 7611927 w 7611927"/>
              <a:gd name="connsiteY5" fmla="*/ 2694756 h 5486400"/>
              <a:gd name="connsiteX6" fmla="*/ 7611926 w 7611927"/>
              <a:gd name="connsiteY6" fmla="*/ 6057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1927" h="5486400">
                <a:moveTo>
                  <a:pt x="7611926" y="6057"/>
                </a:moveTo>
                <a:lnTo>
                  <a:pt x="0" y="0"/>
                </a:lnTo>
                <a:lnTo>
                  <a:pt x="0" y="5480344"/>
                </a:lnTo>
                <a:lnTo>
                  <a:pt x="2343529" y="5486400"/>
                </a:lnTo>
                <a:lnTo>
                  <a:pt x="2343529" y="2700811"/>
                </a:lnTo>
                <a:lnTo>
                  <a:pt x="7611927" y="2694756"/>
                </a:lnTo>
                <a:cubicBezTo>
                  <a:pt x="7611927" y="1798523"/>
                  <a:pt x="7611926" y="902290"/>
                  <a:pt x="7611926" y="6057"/>
                </a:cubicBezTo>
                <a:close/>
              </a:path>
            </a:pathLst>
          </a:custGeom>
          <a:solidFill>
            <a:srgbClr val="C00000">
              <a:alpha val="3922"/>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Graphic 11">
            <a:extLst>
              <a:ext uri="{FF2B5EF4-FFF2-40B4-BE49-F238E27FC236}">
                <a16:creationId xmlns:a16="http://schemas.microsoft.com/office/drawing/2014/main" id="{3072E7ED-4F15-AE36-2F8B-2EE7F1B057DD}"/>
              </a:ext>
            </a:extLst>
          </p:cNvPr>
          <p:cNvSpPr/>
          <p:nvPr/>
        </p:nvSpPr>
        <p:spPr>
          <a:xfrm flipV="1">
            <a:off x="1245639" y="1071485"/>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6" name="Graphic 13">
            <a:extLst>
              <a:ext uri="{FF2B5EF4-FFF2-40B4-BE49-F238E27FC236}">
                <a16:creationId xmlns:a16="http://schemas.microsoft.com/office/drawing/2014/main" id="{3E6DE5FC-019B-5837-DC01-760BDD091554}"/>
              </a:ext>
            </a:extLst>
          </p:cNvPr>
          <p:cNvSpPr/>
          <p:nvPr/>
        </p:nvSpPr>
        <p:spPr>
          <a:xfrm flipH="1" flipV="1">
            <a:off x="6483839" y="3967941"/>
            <a:ext cx="580022" cy="532608"/>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B9AC22F5-EDC9-51D6-7151-AE584A592E5D}"/>
              </a:ext>
            </a:extLst>
          </p:cNvPr>
          <p:cNvSpPr/>
          <p:nvPr/>
        </p:nvSpPr>
        <p:spPr>
          <a:xfrm flipH="1">
            <a:off x="1254941" y="3973732"/>
            <a:ext cx="577038" cy="391058"/>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36A151CE-B1DE-24E6-FDD1-9493E05D6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79022" y="1071485"/>
            <a:ext cx="561100" cy="574568"/>
          </a:xfrm>
          <a:prstGeom prst="rect">
            <a:avLst/>
          </a:prstGeom>
        </p:spPr>
      </p:pic>
      <p:sp>
        <p:nvSpPr>
          <p:cNvPr id="9" name="Graphic 2">
            <a:extLst>
              <a:ext uri="{FF2B5EF4-FFF2-40B4-BE49-F238E27FC236}">
                <a16:creationId xmlns:a16="http://schemas.microsoft.com/office/drawing/2014/main" id="{0C648A9A-9F99-B1E7-7A10-7814A3BFC57E}"/>
              </a:ext>
            </a:extLst>
          </p:cNvPr>
          <p:cNvSpPr/>
          <p:nvPr/>
        </p:nvSpPr>
        <p:spPr>
          <a:xfrm flipV="1">
            <a:off x="6483839" y="1137455"/>
            <a:ext cx="624206" cy="339602"/>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1C629DA2-5EC7-14BF-0974-4B62FEA8F39E}"/>
              </a:ext>
            </a:extLst>
          </p:cNvPr>
          <p:cNvSpPr/>
          <p:nvPr/>
        </p:nvSpPr>
        <p:spPr>
          <a:xfrm flipV="1">
            <a:off x="3835663" y="3997646"/>
            <a:ext cx="445382" cy="409556"/>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2" name="Graphic 11">
            <a:extLst>
              <a:ext uri="{FF2B5EF4-FFF2-40B4-BE49-F238E27FC236}">
                <a16:creationId xmlns:a16="http://schemas.microsoft.com/office/drawing/2014/main" id="{612A5E37-E5C5-F28C-E1B6-5ACA64B7E89D}"/>
              </a:ext>
            </a:extLst>
          </p:cNvPr>
          <p:cNvSpPr/>
          <p:nvPr/>
        </p:nvSpPr>
        <p:spPr>
          <a:xfrm flipV="1">
            <a:off x="3827126" y="1075107"/>
            <a:ext cx="586340" cy="586078"/>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07026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208A-8ED5-1D3D-2830-99808C619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77B669-08F5-4562-C964-6DB0AFA2E444}"/>
              </a:ext>
            </a:extLst>
          </p:cNvPr>
          <p:cNvSpPr>
            <a:spLocks noGrp="1"/>
          </p:cNvSpPr>
          <p:nvPr>
            <p:ph type="title"/>
          </p:nvPr>
        </p:nvSpPr>
        <p:spPr/>
        <p:txBody>
          <a:bodyPr>
            <a:normAutofit/>
          </a:bodyPr>
          <a:lstStyle/>
          <a:p>
            <a:r>
              <a:rPr lang="en-US" dirty="0"/>
              <a:t>Rising heat</a:t>
            </a:r>
            <a:r>
              <a:rPr lang="en-CA" dirty="0"/>
              <a:t> will impact ecosystem dynamics</a:t>
            </a:r>
          </a:p>
        </p:txBody>
      </p:sp>
      <p:sp>
        <p:nvSpPr>
          <p:cNvPr id="3" name="Content Placeholder 2">
            <a:extLst>
              <a:ext uri="{FF2B5EF4-FFF2-40B4-BE49-F238E27FC236}">
                <a16:creationId xmlns:a16="http://schemas.microsoft.com/office/drawing/2014/main" id="{052A1085-6533-5B53-D641-B4E96CF4B723}"/>
              </a:ext>
            </a:extLst>
          </p:cNvPr>
          <p:cNvSpPr>
            <a:spLocks noGrp="1"/>
          </p:cNvSpPr>
          <p:nvPr>
            <p:ph idx="1"/>
          </p:nvPr>
        </p:nvSpPr>
        <p:spPr/>
        <p:txBody>
          <a:bodyPr anchor="t">
            <a:normAutofit/>
          </a:bodyPr>
          <a:lstStyle/>
          <a:p>
            <a:pPr marL="0" indent="0">
              <a:buNone/>
            </a:pPr>
            <a:endParaRPr lang="en-US" sz="2800" dirty="0"/>
          </a:p>
          <a:p>
            <a:r>
              <a:rPr lang="en-US" sz="2800" dirty="0"/>
              <a:t>Temperature nonlinearly affects:</a:t>
            </a:r>
          </a:p>
          <a:p>
            <a:pPr lvl="1"/>
            <a:r>
              <a:rPr lang="en-US" sz="2600" dirty="0"/>
              <a:t>Animal movement behavior</a:t>
            </a:r>
          </a:p>
          <a:p>
            <a:pPr lvl="1"/>
            <a:r>
              <a:rPr lang="en-US" sz="2600" dirty="0"/>
              <a:t>Encounter rates</a:t>
            </a:r>
          </a:p>
          <a:p>
            <a:pPr lvl="1"/>
            <a:r>
              <a:rPr lang="en-US" sz="2600" dirty="0"/>
              <a:t>Seasonal phenology (e.g., green-up, hibernation)</a:t>
            </a:r>
          </a:p>
          <a:p>
            <a:pPr lvl="1"/>
            <a:r>
              <a:rPr lang="en-US" sz="2600" dirty="0"/>
              <a:t>Extreme events (e.g., heat domes, fires, rain-on-snow events)</a:t>
            </a:r>
          </a:p>
          <a:p>
            <a:pPr lvl="1"/>
            <a:r>
              <a:rPr lang="en-US" sz="2600" dirty="0"/>
              <a:t>Ecosystem dynamics</a:t>
            </a:r>
          </a:p>
        </p:txBody>
      </p:sp>
      <p:sp>
        <p:nvSpPr>
          <p:cNvPr id="5" name="Slide Number Placeholder 4">
            <a:extLst>
              <a:ext uri="{FF2B5EF4-FFF2-40B4-BE49-F238E27FC236}">
                <a16:creationId xmlns:a16="http://schemas.microsoft.com/office/drawing/2014/main" id="{272A4F58-C517-867C-E80D-3579370E3FB9}"/>
              </a:ext>
            </a:extLst>
          </p:cNvPr>
          <p:cNvSpPr>
            <a:spLocks noGrp="1"/>
          </p:cNvSpPr>
          <p:nvPr>
            <p:ph type="sldNum" sz="quarter" idx="12"/>
          </p:nvPr>
        </p:nvSpPr>
        <p:spPr/>
        <p:txBody>
          <a:bodyPr/>
          <a:lstStyle/>
          <a:p>
            <a:fld id="{AE8FF73E-95BF-4E5E-8039-3219E3426DBA}" type="slidenum">
              <a:rPr lang="en-CA" smtClean="0"/>
              <a:pPr/>
              <a:t>35</a:t>
            </a:fld>
            <a:endParaRPr lang="en-CA" dirty="0"/>
          </a:p>
        </p:txBody>
      </p:sp>
      <p:sp>
        <p:nvSpPr>
          <p:cNvPr id="12" name="Graphic 13">
            <a:extLst>
              <a:ext uri="{FF2B5EF4-FFF2-40B4-BE49-F238E27FC236}">
                <a16:creationId xmlns:a16="http://schemas.microsoft.com/office/drawing/2014/main" id="{A91CA08E-9786-ADFE-BC3E-38D03825629C}"/>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3" name="Graphic 5">
            <a:extLst>
              <a:ext uri="{FF2B5EF4-FFF2-40B4-BE49-F238E27FC236}">
                <a16:creationId xmlns:a16="http://schemas.microsoft.com/office/drawing/2014/main" id="{A240D421-C60E-A973-842E-6B6207FD3244}"/>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14" name="Graphic 13">
            <a:extLst>
              <a:ext uri="{FF2B5EF4-FFF2-40B4-BE49-F238E27FC236}">
                <a16:creationId xmlns:a16="http://schemas.microsoft.com/office/drawing/2014/main" id="{4A5555B5-FCC5-9656-6737-29A4C5E5FB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2053" y="5421535"/>
            <a:ext cx="1416969" cy="1450978"/>
          </a:xfrm>
          <a:prstGeom prst="rect">
            <a:avLst/>
          </a:prstGeom>
        </p:spPr>
      </p:pic>
      <p:sp>
        <p:nvSpPr>
          <p:cNvPr id="15" name="Graphic 2">
            <a:extLst>
              <a:ext uri="{FF2B5EF4-FFF2-40B4-BE49-F238E27FC236}">
                <a16:creationId xmlns:a16="http://schemas.microsoft.com/office/drawing/2014/main" id="{B9639C5F-5591-291C-0C4C-AB82DE12B3C9}"/>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6" name="Graphic 1">
            <a:extLst>
              <a:ext uri="{FF2B5EF4-FFF2-40B4-BE49-F238E27FC236}">
                <a16:creationId xmlns:a16="http://schemas.microsoft.com/office/drawing/2014/main" id="{0E64CB4A-0DA1-D4E3-E899-3C81E90E6B6B}"/>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4" name="Graphic 11">
            <a:extLst>
              <a:ext uri="{FF2B5EF4-FFF2-40B4-BE49-F238E27FC236}">
                <a16:creationId xmlns:a16="http://schemas.microsoft.com/office/drawing/2014/main" id="{BD1D053D-CE1C-E604-603D-8838A3EC0B8B}"/>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108074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2E00-6D08-710E-A204-EEDAB96E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414D1-D129-9E0B-F272-5A62B810F6E8}"/>
              </a:ext>
            </a:extLst>
          </p:cNvPr>
          <p:cNvSpPr>
            <a:spLocks noGrp="1"/>
          </p:cNvSpPr>
          <p:nvPr>
            <p:ph type="title"/>
          </p:nvPr>
        </p:nvSpPr>
        <p:spPr/>
        <p:txBody>
          <a:bodyPr>
            <a:normAutofit/>
          </a:bodyPr>
          <a:lstStyle/>
          <a:p>
            <a:r>
              <a:rPr lang="en-CA" dirty="0"/>
              <a:t>Effective conservation requires proactive action</a:t>
            </a:r>
          </a:p>
        </p:txBody>
      </p:sp>
      <p:sp>
        <p:nvSpPr>
          <p:cNvPr id="3" name="Content Placeholder 2">
            <a:extLst>
              <a:ext uri="{FF2B5EF4-FFF2-40B4-BE49-F238E27FC236}">
                <a16:creationId xmlns:a16="http://schemas.microsoft.com/office/drawing/2014/main" id="{616DFC73-E253-82F4-0430-313B1E86B034}"/>
              </a:ext>
            </a:extLst>
          </p:cNvPr>
          <p:cNvSpPr>
            <a:spLocks noGrp="1"/>
          </p:cNvSpPr>
          <p:nvPr>
            <p:ph idx="1"/>
          </p:nvPr>
        </p:nvSpPr>
        <p:spPr/>
        <p:txBody>
          <a:bodyPr anchor="t">
            <a:normAutofit/>
          </a:bodyPr>
          <a:lstStyle/>
          <a:p>
            <a:pPr marL="0" indent="0">
              <a:buNone/>
            </a:pPr>
            <a:r>
              <a:rPr lang="en-CA" sz="2800" dirty="0"/>
              <a:t>Predicting the future using historical data is hard:</a:t>
            </a:r>
          </a:p>
          <a:p>
            <a:pPr lvl="1"/>
            <a:r>
              <a:rPr lang="en-CA" dirty="0"/>
              <a:t>Mammals’ responses to temperature are nonlinear</a:t>
            </a:r>
          </a:p>
          <a:p>
            <a:pPr lvl="1"/>
            <a:r>
              <a:rPr lang="en-CA" dirty="0"/>
              <a:t>Data are scarce at extreme temperatures</a:t>
            </a:r>
          </a:p>
          <a:p>
            <a:pPr lvl="1"/>
            <a:r>
              <a:rPr lang="en-CA" dirty="0"/>
              <a:t>Predicting responses to multiple changes is hard (Polazzo et al. 2024)</a:t>
            </a:r>
          </a:p>
          <a:p>
            <a:pPr marL="0" indent="0">
              <a:buNone/>
            </a:pPr>
            <a:endParaRPr lang="en-CA" sz="2800" dirty="0"/>
          </a:p>
          <a:p>
            <a:pPr marL="0" indent="0">
              <a:buNone/>
            </a:pPr>
            <a:r>
              <a:rPr lang="en-CA" sz="2800" dirty="0"/>
              <a:t>Protect habitats proactively:</a:t>
            </a:r>
          </a:p>
          <a:p>
            <a:pPr lvl="1"/>
            <a:r>
              <a:rPr lang="en-CA" sz="2400" dirty="0"/>
              <a:t>Animals may select </a:t>
            </a:r>
            <a:r>
              <a:rPr lang="en-CA" sz="2400" u="sng" dirty="0"/>
              <a:t>against</a:t>
            </a:r>
            <a:r>
              <a:rPr lang="en-CA" sz="2400" dirty="0"/>
              <a:t> current habitats</a:t>
            </a:r>
          </a:p>
          <a:p>
            <a:pPr lvl="1"/>
            <a:r>
              <a:rPr lang="en-CA" sz="2400" dirty="0"/>
              <a:t>Account for future changes in conditions and community dynamics</a:t>
            </a:r>
          </a:p>
        </p:txBody>
      </p:sp>
      <p:sp>
        <p:nvSpPr>
          <p:cNvPr id="5" name="Slide Number Placeholder 4">
            <a:extLst>
              <a:ext uri="{FF2B5EF4-FFF2-40B4-BE49-F238E27FC236}">
                <a16:creationId xmlns:a16="http://schemas.microsoft.com/office/drawing/2014/main" id="{19C336FE-7A03-1D0E-E636-D99BB98A52ED}"/>
              </a:ext>
            </a:extLst>
          </p:cNvPr>
          <p:cNvSpPr>
            <a:spLocks noGrp="1"/>
          </p:cNvSpPr>
          <p:nvPr>
            <p:ph type="sldNum" sz="quarter" idx="12"/>
          </p:nvPr>
        </p:nvSpPr>
        <p:spPr/>
        <p:txBody>
          <a:bodyPr/>
          <a:lstStyle/>
          <a:p>
            <a:fld id="{AE8FF73E-95BF-4E5E-8039-3219E3426DBA}" type="slidenum">
              <a:rPr lang="en-CA" smtClean="0"/>
              <a:pPr/>
              <a:t>36</a:t>
            </a:fld>
            <a:endParaRPr lang="en-CA" dirty="0"/>
          </a:p>
        </p:txBody>
      </p:sp>
      <p:sp>
        <p:nvSpPr>
          <p:cNvPr id="6" name="Graphic 13">
            <a:extLst>
              <a:ext uri="{FF2B5EF4-FFF2-40B4-BE49-F238E27FC236}">
                <a16:creationId xmlns:a16="http://schemas.microsoft.com/office/drawing/2014/main" id="{28DE23A3-5A47-1E06-D51C-F1CF9C51CFBE}"/>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7" name="Graphic 5">
            <a:extLst>
              <a:ext uri="{FF2B5EF4-FFF2-40B4-BE49-F238E27FC236}">
                <a16:creationId xmlns:a16="http://schemas.microsoft.com/office/drawing/2014/main" id="{6F785DEA-1811-E1E6-F56B-685811518581}"/>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8" name="Graphic 7">
            <a:extLst>
              <a:ext uri="{FF2B5EF4-FFF2-40B4-BE49-F238E27FC236}">
                <a16:creationId xmlns:a16="http://schemas.microsoft.com/office/drawing/2014/main" id="{9F71D39B-CCC3-75BA-2C4E-92D3B89501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2053" y="5421535"/>
            <a:ext cx="1416969" cy="1450978"/>
          </a:xfrm>
          <a:prstGeom prst="rect">
            <a:avLst/>
          </a:prstGeom>
        </p:spPr>
      </p:pic>
      <p:sp>
        <p:nvSpPr>
          <p:cNvPr id="9" name="Graphic 2">
            <a:extLst>
              <a:ext uri="{FF2B5EF4-FFF2-40B4-BE49-F238E27FC236}">
                <a16:creationId xmlns:a16="http://schemas.microsoft.com/office/drawing/2014/main" id="{C0000C31-5148-D99E-24A5-414F60DF2C7B}"/>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10" name="Graphic 1">
            <a:extLst>
              <a:ext uri="{FF2B5EF4-FFF2-40B4-BE49-F238E27FC236}">
                <a16:creationId xmlns:a16="http://schemas.microsoft.com/office/drawing/2014/main" id="{DBBFAB65-6CEA-27C7-A926-908B902735F3}"/>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11" name="Graphic 11">
            <a:extLst>
              <a:ext uri="{FF2B5EF4-FFF2-40B4-BE49-F238E27FC236}">
                <a16:creationId xmlns:a16="http://schemas.microsoft.com/office/drawing/2014/main" id="{5284BE4B-9F5E-1564-F99C-3472073D3A2D}"/>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804962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A78-4F2A-ACA6-06BA-3EC5336B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2420D-69F8-7FA5-CEBC-21A531C55634}"/>
              </a:ext>
            </a:extLst>
          </p:cNvPr>
          <p:cNvSpPr>
            <a:spLocks noGrp="1"/>
          </p:cNvSpPr>
          <p:nvPr>
            <p:ph type="title"/>
          </p:nvPr>
        </p:nvSpPr>
        <p:spPr/>
        <p:txBody>
          <a:bodyPr>
            <a:normAutofit/>
          </a:bodyPr>
          <a:lstStyle/>
          <a:p>
            <a:r>
              <a:rPr lang="en-CA" dirty="0"/>
              <a:t>Conclusions and future directions</a:t>
            </a:r>
          </a:p>
        </p:txBody>
      </p:sp>
      <p:sp>
        <p:nvSpPr>
          <p:cNvPr id="5" name="Slide Number Placeholder 4">
            <a:extLst>
              <a:ext uri="{FF2B5EF4-FFF2-40B4-BE49-F238E27FC236}">
                <a16:creationId xmlns:a16="http://schemas.microsoft.com/office/drawing/2014/main" id="{EF2438D1-5AFC-5050-490D-A7401634FD16}"/>
              </a:ext>
            </a:extLst>
          </p:cNvPr>
          <p:cNvSpPr>
            <a:spLocks noGrp="1"/>
          </p:cNvSpPr>
          <p:nvPr>
            <p:ph type="sldNum" sz="quarter" idx="12"/>
          </p:nvPr>
        </p:nvSpPr>
        <p:spPr/>
        <p:txBody>
          <a:bodyPr/>
          <a:lstStyle/>
          <a:p>
            <a:fld id="{AE8FF73E-95BF-4E5E-8039-3219E3426DBA}" type="slidenum">
              <a:rPr lang="en-CA" smtClean="0"/>
              <a:pPr/>
              <a:t>37</a:t>
            </a:fld>
            <a:endParaRPr lang="en-CA" dirty="0"/>
          </a:p>
        </p:txBody>
      </p:sp>
      <p:sp>
        <p:nvSpPr>
          <p:cNvPr id="13" name="Content Placeholder 12">
            <a:extLst>
              <a:ext uri="{FF2B5EF4-FFF2-40B4-BE49-F238E27FC236}">
                <a16:creationId xmlns:a16="http://schemas.microsoft.com/office/drawing/2014/main" id="{7F376851-5114-68DF-B10B-F44149403638}"/>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a:t>
            </a:r>
          </a:p>
          <a:p>
            <a:pPr lvl="1"/>
            <a:r>
              <a:rPr lang="en-CA" dirty="0"/>
              <a:t>Underrepresented species (e.g., small spp.)</a:t>
            </a:r>
          </a:p>
          <a:p>
            <a:pPr lvl="1"/>
            <a:r>
              <a:rPr lang="en-CA" dirty="0"/>
              <a:t>Effects of temperature on community dynamics</a:t>
            </a:r>
          </a:p>
        </p:txBody>
      </p:sp>
      <p:grpSp>
        <p:nvGrpSpPr>
          <p:cNvPr id="14" name="Group 13">
            <a:extLst>
              <a:ext uri="{FF2B5EF4-FFF2-40B4-BE49-F238E27FC236}">
                <a16:creationId xmlns:a16="http://schemas.microsoft.com/office/drawing/2014/main" id="{1D8448E8-82C4-C2A4-99B0-632AEA851C19}"/>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166F904C-87DD-99A3-9916-B7A3381D17E0}"/>
                </a:ext>
              </a:extLst>
            </p:cNvPr>
            <p:cNvPicPr>
              <a:picLocks noChangeAspect="1"/>
            </p:cNvPicPr>
            <p:nvPr/>
          </p:nvPicPr>
          <p:blipFill>
            <a:blip r:embed="rId2"/>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555C38D4-A7BD-7260-76FD-E391D90ED789}"/>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33465473-0B6D-FF51-E3E6-37BA031CF6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BC3BCB9A-4D5D-B6FE-76A5-B7055666DA77}"/>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9D2465FB-D997-A8D4-097A-E7F777EBFD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03B18C3C-636A-4F65-7CAD-80D5D2C38068}"/>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24" name="Graphic 13">
            <a:extLst>
              <a:ext uri="{FF2B5EF4-FFF2-40B4-BE49-F238E27FC236}">
                <a16:creationId xmlns:a16="http://schemas.microsoft.com/office/drawing/2014/main" id="{D03E9E42-8539-3BC4-FAA6-BA4C6CC03206}"/>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25" name="Graphic 5">
            <a:extLst>
              <a:ext uri="{FF2B5EF4-FFF2-40B4-BE49-F238E27FC236}">
                <a16:creationId xmlns:a16="http://schemas.microsoft.com/office/drawing/2014/main" id="{A87CABF8-957C-123E-D6EA-8AF0E52AADAA}"/>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6" name="Graphic 25">
            <a:extLst>
              <a:ext uri="{FF2B5EF4-FFF2-40B4-BE49-F238E27FC236}">
                <a16:creationId xmlns:a16="http://schemas.microsoft.com/office/drawing/2014/main" id="{46DBD77E-E703-31E5-7D59-35FB770286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22053" y="5421535"/>
            <a:ext cx="1416969" cy="1450978"/>
          </a:xfrm>
          <a:prstGeom prst="rect">
            <a:avLst/>
          </a:prstGeom>
        </p:spPr>
      </p:pic>
      <p:sp>
        <p:nvSpPr>
          <p:cNvPr id="27" name="Graphic 2">
            <a:extLst>
              <a:ext uri="{FF2B5EF4-FFF2-40B4-BE49-F238E27FC236}">
                <a16:creationId xmlns:a16="http://schemas.microsoft.com/office/drawing/2014/main" id="{02B3F1F1-5143-BA6C-5614-CB02ADAFD68E}"/>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8" name="Graphic 1">
            <a:extLst>
              <a:ext uri="{FF2B5EF4-FFF2-40B4-BE49-F238E27FC236}">
                <a16:creationId xmlns:a16="http://schemas.microsoft.com/office/drawing/2014/main" id="{E07067AD-4066-9291-6A2E-98BF890A3332}"/>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9" name="Graphic 11">
            <a:extLst>
              <a:ext uri="{FF2B5EF4-FFF2-40B4-BE49-F238E27FC236}">
                <a16:creationId xmlns:a16="http://schemas.microsoft.com/office/drawing/2014/main" id="{69288E57-A442-57A5-1435-C7C0F25E0C40}"/>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333410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4E72-347E-4E36-935E-BCA45A84B8EF}"/>
              </a:ext>
            </a:extLst>
          </p:cNvPr>
          <p:cNvSpPr>
            <a:spLocks noGrp="1"/>
          </p:cNvSpPr>
          <p:nvPr>
            <p:ph type="title"/>
          </p:nvPr>
        </p:nvSpPr>
        <p:spPr/>
        <p:txBody>
          <a:bodyPr>
            <a:noAutofit/>
          </a:bodyPr>
          <a:lstStyle/>
          <a:p>
            <a:r>
              <a:rPr lang="en-CA" sz="2200" dirty="0"/>
              <a:t>Funder acknowledgements</a:t>
            </a:r>
          </a:p>
        </p:txBody>
      </p:sp>
      <p:sp>
        <p:nvSpPr>
          <p:cNvPr id="6" name="Slide Number Placeholder 4">
            <a:extLst>
              <a:ext uri="{FF2B5EF4-FFF2-40B4-BE49-F238E27FC236}">
                <a16:creationId xmlns:a16="http://schemas.microsoft.com/office/drawing/2014/main" id="{F3135013-3128-4630-A94E-F1DC86BA7138}"/>
              </a:ext>
            </a:extLst>
          </p:cNvPr>
          <p:cNvSpPr>
            <a:spLocks noGrp="1"/>
          </p:cNvSpPr>
          <p:nvPr>
            <p:ph type="sldNum" sz="quarter" idx="12"/>
          </p:nvPr>
        </p:nvSpPr>
        <p:spPr>
          <a:xfrm>
            <a:off x="11160000" y="6356350"/>
            <a:ext cx="720000" cy="365125"/>
          </a:xfrm>
        </p:spPr>
        <p:txBody>
          <a:bodyPr/>
          <a:lstStyle/>
          <a:p>
            <a:fld id="{AE8FF73E-95BF-4E5E-8039-3219E3426DBA}" type="slidenum">
              <a:rPr lang="en-CA" smtClean="0"/>
              <a:pPr/>
              <a:t>38</a:t>
            </a:fld>
            <a:endParaRPr lang="en-CA" dirty="0"/>
          </a:p>
        </p:txBody>
      </p:sp>
      <p:pic>
        <p:nvPicPr>
          <p:cNvPr id="10" name="Picture 9">
            <a:extLst>
              <a:ext uri="{FF2B5EF4-FFF2-40B4-BE49-F238E27FC236}">
                <a16:creationId xmlns:a16="http://schemas.microsoft.com/office/drawing/2014/main" id="{A9CC9A19-3447-4C2F-BC3D-BE16806F31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9002" y="4917870"/>
            <a:ext cx="2542052" cy="1088846"/>
          </a:xfrm>
          <a:prstGeom prst="rect">
            <a:avLst/>
          </a:prstGeom>
        </p:spPr>
      </p:pic>
      <p:pic>
        <p:nvPicPr>
          <p:cNvPr id="4" name="Picture 3">
            <a:extLst>
              <a:ext uri="{FF2B5EF4-FFF2-40B4-BE49-F238E27FC236}">
                <a16:creationId xmlns:a16="http://schemas.microsoft.com/office/drawing/2014/main" id="{F2FE9185-DDEB-404A-A148-D236615D6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440" y="5807458"/>
            <a:ext cx="2103120" cy="630934"/>
          </a:xfrm>
          <a:prstGeom prst="rect">
            <a:avLst/>
          </a:prstGeom>
        </p:spPr>
      </p:pic>
      <p:pic>
        <p:nvPicPr>
          <p:cNvPr id="8" name="Picture 7">
            <a:extLst>
              <a:ext uri="{FF2B5EF4-FFF2-40B4-BE49-F238E27FC236}">
                <a16:creationId xmlns:a16="http://schemas.microsoft.com/office/drawing/2014/main" id="{DF859567-3366-43C6-AC0D-ACE7EC56BA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39663" y="2047240"/>
            <a:ext cx="7112674" cy="2763520"/>
          </a:xfrm>
          <a:prstGeom prst="rect">
            <a:avLst/>
          </a:prstGeom>
        </p:spPr>
      </p:pic>
      <p:pic>
        <p:nvPicPr>
          <p:cNvPr id="14" name="Picture 13">
            <a:extLst>
              <a:ext uri="{FF2B5EF4-FFF2-40B4-BE49-F238E27FC236}">
                <a16:creationId xmlns:a16="http://schemas.microsoft.com/office/drawing/2014/main" id="{358112F8-FE51-4E8E-A394-A9AB9B196A8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0774" y="1940130"/>
            <a:ext cx="3072956" cy="848992"/>
          </a:xfrm>
          <a:prstGeom prst="rect">
            <a:avLst/>
          </a:prstGeom>
        </p:spPr>
      </p:pic>
      <p:pic>
        <p:nvPicPr>
          <p:cNvPr id="5" name="Picture 4">
            <a:extLst>
              <a:ext uri="{FF2B5EF4-FFF2-40B4-BE49-F238E27FC236}">
                <a16:creationId xmlns:a16="http://schemas.microsoft.com/office/drawing/2014/main" id="{6FAE359B-75DD-48B7-AAC5-9235FDEC7E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5311" y="1464658"/>
            <a:ext cx="1418736" cy="1418736"/>
          </a:xfrm>
          <a:prstGeom prst="rect">
            <a:avLst/>
          </a:prstGeom>
        </p:spPr>
      </p:pic>
      <p:pic>
        <p:nvPicPr>
          <p:cNvPr id="11" name="Picture 10">
            <a:extLst>
              <a:ext uri="{FF2B5EF4-FFF2-40B4-BE49-F238E27FC236}">
                <a16:creationId xmlns:a16="http://schemas.microsoft.com/office/drawing/2014/main" id="{E0E8E263-538B-4B2A-845B-C9A2EF1316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6360" y="5109502"/>
            <a:ext cx="2276638" cy="565372"/>
          </a:xfrm>
          <a:prstGeom prst="rect">
            <a:avLst/>
          </a:prstGeom>
        </p:spPr>
      </p:pic>
      <p:pic>
        <p:nvPicPr>
          <p:cNvPr id="12" name="Graphic 11">
            <a:extLst>
              <a:ext uri="{FF2B5EF4-FFF2-40B4-BE49-F238E27FC236}">
                <a16:creationId xmlns:a16="http://schemas.microsoft.com/office/drawing/2014/main" id="{11263945-3367-40CA-9D36-0AFE65C80D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66619" y="459799"/>
            <a:ext cx="1550848" cy="1418736"/>
          </a:xfrm>
          <a:prstGeom prst="rect">
            <a:avLst/>
          </a:prstGeom>
        </p:spPr>
      </p:pic>
    </p:spTree>
    <p:extLst>
      <p:ext uri="{BB962C8B-B14F-4D97-AF65-F5344CB8AC3E}">
        <p14:creationId xmlns:p14="http://schemas.microsoft.com/office/powerpoint/2010/main" val="2647931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E61D3-810E-939C-AD3C-982F7148C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9E443-1E0B-6666-25DA-4D35DE208852}"/>
              </a:ext>
            </a:extLst>
          </p:cNvPr>
          <p:cNvSpPr>
            <a:spLocks noGrp="1"/>
          </p:cNvSpPr>
          <p:nvPr>
            <p:ph type="title"/>
          </p:nvPr>
        </p:nvSpPr>
        <p:spPr/>
        <p:txBody>
          <a:bodyPr>
            <a:normAutofit/>
          </a:bodyPr>
          <a:lstStyle/>
          <a:p>
            <a:r>
              <a:rPr lang="en-CA" dirty="0"/>
              <a:t>Conclusions and future directions</a:t>
            </a:r>
          </a:p>
        </p:txBody>
      </p:sp>
      <p:sp>
        <p:nvSpPr>
          <p:cNvPr id="5" name="Slide Number Placeholder 4">
            <a:extLst>
              <a:ext uri="{FF2B5EF4-FFF2-40B4-BE49-F238E27FC236}">
                <a16:creationId xmlns:a16="http://schemas.microsoft.com/office/drawing/2014/main" id="{DC439117-B5E4-37F6-A9E5-9EF9EABA0C95}"/>
              </a:ext>
            </a:extLst>
          </p:cNvPr>
          <p:cNvSpPr>
            <a:spLocks noGrp="1"/>
          </p:cNvSpPr>
          <p:nvPr>
            <p:ph type="sldNum" sz="quarter" idx="12"/>
          </p:nvPr>
        </p:nvSpPr>
        <p:spPr/>
        <p:txBody>
          <a:bodyPr/>
          <a:lstStyle/>
          <a:p>
            <a:fld id="{AE8FF73E-95BF-4E5E-8039-3219E3426DBA}" type="slidenum">
              <a:rPr lang="en-CA" smtClean="0"/>
              <a:pPr/>
              <a:t>39</a:t>
            </a:fld>
            <a:endParaRPr lang="en-CA" dirty="0"/>
          </a:p>
        </p:txBody>
      </p:sp>
      <p:sp>
        <p:nvSpPr>
          <p:cNvPr id="13" name="Content Placeholder 12">
            <a:extLst>
              <a:ext uri="{FF2B5EF4-FFF2-40B4-BE49-F238E27FC236}">
                <a16:creationId xmlns:a16="http://schemas.microsoft.com/office/drawing/2014/main" id="{445398AE-40FE-EF2C-611F-5AAFF6BD627D}"/>
              </a:ext>
            </a:extLst>
          </p:cNvPr>
          <p:cNvSpPr>
            <a:spLocks noGrp="1"/>
          </p:cNvSpPr>
          <p:nvPr>
            <p:ph idx="1"/>
          </p:nvPr>
        </p:nvSpPr>
        <p:spPr/>
        <p:txBody>
          <a:bodyPr/>
          <a:lstStyle/>
          <a:p>
            <a:r>
              <a:rPr lang="en-CA" dirty="0"/>
              <a:t>Temperature has </a:t>
            </a:r>
            <a:r>
              <a:rPr lang="en-CA" u="sng" dirty="0"/>
              <a:t>nonlinear</a:t>
            </a:r>
            <a:r>
              <a:rPr lang="en-CA" dirty="0"/>
              <a:t> effects on mammals’</a:t>
            </a:r>
          </a:p>
          <a:p>
            <a:pPr lvl="1"/>
            <a:r>
              <a:rPr lang="en-CA" dirty="0"/>
              <a:t>Movement rates</a:t>
            </a:r>
          </a:p>
          <a:p>
            <a:pPr lvl="1"/>
            <a:r>
              <a:rPr lang="en-CA" dirty="0"/>
              <a:t>Habitat selection</a:t>
            </a:r>
          </a:p>
          <a:p>
            <a:pPr marL="457200" lvl="1" indent="0">
              <a:buNone/>
            </a:pPr>
            <a:endParaRPr lang="en-CA" dirty="0"/>
          </a:p>
          <a:p>
            <a:r>
              <a:rPr lang="en-CA" dirty="0"/>
              <a:t>Mitigating effects of climate change requires proactive action:</a:t>
            </a:r>
          </a:p>
          <a:p>
            <a:pPr lvl="1"/>
            <a:r>
              <a:rPr lang="en-CA" dirty="0"/>
              <a:t>Movement behavior will change</a:t>
            </a:r>
          </a:p>
          <a:p>
            <a:pPr lvl="1"/>
            <a:r>
              <a:rPr lang="en-CA" dirty="0"/>
              <a:t>Ecosystem dynamics will change</a:t>
            </a:r>
          </a:p>
          <a:p>
            <a:pPr marL="457200" lvl="1" indent="0">
              <a:buNone/>
            </a:pPr>
            <a:endParaRPr lang="en-CA" dirty="0"/>
          </a:p>
          <a:p>
            <a:r>
              <a:rPr lang="en-CA" dirty="0"/>
              <a:t>More work needed on:</a:t>
            </a:r>
          </a:p>
          <a:p>
            <a:pPr lvl="1"/>
            <a:r>
              <a:rPr lang="en-CA" dirty="0"/>
              <a:t>Underrepresented species (e.g., small spp.)</a:t>
            </a:r>
          </a:p>
          <a:p>
            <a:pPr lvl="1"/>
            <a:r>
              <a:rPr lang="en-CA" dirty="0"/>
              <a:t>Effects of temperature on community dynamics</a:t>
            </a:r>
          </a:p>
        </p:txBody>
      </p:sp>
      <p:grpSp>
        <p:nvGrpSpPr>
          <p:cNvPr id="14" name="Group 13">
            <a:extLst>
              <a:ext uri="{FF2B5EF4-FFF2-40B4-BE49-F238E27FC236}">
                <a16:creationId xmlns:a16="http://schemas.microsoft.com/office/drawing/2014/main" id="{6AED3AE4-580F-8466-6F58-8EC6F9B61A01}"/>
              </a:ext>
            </a:extLst>
          </p:cNvPr>
          <p:cNvGrpSpPr/>
          <p:nvPr/>
        </p:nvGrpSpPr>
        <p:grpSpPr>
          <a:xfrm>
            <a:off x="9847903" y="3316261"/>
            <a:ext cx="2001032" cy="2355411"/>
            <a:chOff x="9847903" y="3112745"/>
            <a:chExt cx="2001032" cy="2355411"/>
          </a:xfrm>
        </p:grpSpPr>
        <p:pic>
          <p:nvPicPr>
            <p:cNvPr id="15" name="Picture 14">
              <a:extLst>
                <a:ext uri="{FF2B5EF4-FFF2-40B4-BE49-F238E27FC236}">
                  <a16:creationId xmlns:a16="http://schemas.microsoft.com/office/drawing/2014/main" id="{9E7B590F-028A-5327-262F-CE7E6E1857B5}"/>
                </a:ext>
              </a:extLst>
            </p:cNvPr>
            <p:cNvPicPr>
              <a:picLocks noChangeAspect="1"/>
            </p:cNvPicPr>
            <p:nvPr/>
          </p:nvPicPr>
          <p:blipFill>
            <a:blip r:embed="rId2"/>
            <a:stretch>
              <a:fillRect/>
            </a:stretch>
          </p:blipFill>
          <p:spPr>
            <a:xfrm>
              <a:off x="9847903" y="3467124"/>
              <a:ext cx="2001032" cy="2001032"/>
            </a:xfrm>
            <a:prstGeom prst="rect">
              <a:avLst/>
            </a:prstGeom>
          </p:spPr>
        </p:pic>
        <p:sp>
          <p:nvSpPr>
            <p:cNvPr id="16" name="TextBox 15">
              <a:extLst>
                <a:ext uri="{FF2B5EF4-FFF2-40B4-BE49-F238E27FC236}">
                  <a16:creationId xmlns:a16="http://schemas.microsoft.com/office/drawing/2014/main" id="{CB6ACB4B-F2F8-4E84-7E2A-CD5B9647C7ED}"/>
                </a:ext>
              </a:extLst>
            </p:cNvPr>
            <p:cNvSpPr txBox="1"/>
            <p:nvPr/>
          </p:nvSpPr>
          <p:spPr>
            <a:xfrm>
              <a:off x="9889195" y="3135086"/>
              <a:ext cx="1842469" cy="369332"/>
            </a:xfrm>
            <a:prstGeom prst="rect">
              <a:avLst/>
            </a:prstGeom>
            <a:noFill/>
          </p:spPr>
          <p:txBody>
            <a:bodyPr wrap="square" rtlCol="0">
              <a:spAutoFit/>
            </a:bodyPr>
            <a:lstStyle/>
            <a:p>
              <a:pPr algn="r"/>
              <a:r>
                <a:rPr lang="en-US" dirty="0"/>
                <a:t>GitHub Repo</a:t>
              </a:r>
            </a:p>
          </p:txBody>
        </p:sp>
        <p:pic>
          <p:nvPicPr>
            <p:cNvPr id="17" name="Graphic 16">
              <a:extLst>
                <a:ext uri="{FF2B5EF4-FFF2-40B4-BE49-F238E27FC236}">
                  <a16:creationId xmlns:a16="http://schemas.microsoft.com/office/drawing/2014/main" id="{E8420907-83E0-5662-4A5F-C55B86EEC5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5480" y="3112745"/>
              <a:ext cx="412667" cy="412667"/>
            </a:xfrm>
            <a:prstGeom prst="rect">
              <a:avLst/>
            </a:prstGeom>
          </p:spPr>
        </p:pic>
      </p:grpSp>
      <p:grpSp>
        <p:nvGrpSpPr>
          <p:cNvPr id="3" name="Group 2">
            <a:extLst>
              <a:ext uri="{FF2B5EF4-FFF2-40B4-BE49-F238E27FC236}">
                <a16:creationId xmlns:a16="http://schemas.microsoft.com/office/drawing/2014/main" id="{9CCDFDB5-BE38-B7BE-6BCF-C82DB2910E16}"/>
              </a:ext>
            </a:extLst>
          </p:cNvPr>
          <p:cNvGrpSpPr/>
          <p:nvPr/>
        </p:nvGrpSpPr>
        <p:grpSpPr>
          <a:xfrm>
            <a:off x="9364274" y="584894"/>
            <a:ext cx="2707034" cy="2192418"/>
            <a:chOff x="9407817" y="3196456"/>
            <a:chExt cx="2707034" cy="2192418"/>
          </a:xfrm>
        </p:grpSpPr>
        <p:pic>
          <p:nvPicPr>
            <p:cNvPr id="8" name="Picture 7">
              <a:extLst>
                <a:ext uri="{FF2B5EF4-FFF2-40B4-BE49-F238E27FC236}">
                  <a16:creationId xmlns:a16="http://schemas.microsoft.com/office/drawing/2014/main" id="{6A270C83-F059-3F06-E455-1F2845A6E3C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27185" y="3546406"/>
              <a:ext cx="1842468" cy="1842468"/>
            </a:xfrm>
            <a:prstGeom prst="rect">
              <a:avLst/>
            </a:prstGeom>
          </p:spPr>
        </p:pic>
        <p:sp>
          <p:nvSpPr>
            <p:cNvPr id="12" name="TextBox 11">
              <a:extLst>
                <a:ext uri="{FF2B5EF4-FFF2-40B4-BE49-F238E27FC236}">
                  <a16:creationId xmlns:a16="http://schemas.microsoft.com/office/drawing/2014/main" id="{43E62CB6-2CCC-B7A8-CBC3-692A252D3F15}"/>
                </a:ext>
              </a:extLst>
            </p:cNvPr>
            <p:cNvSpPr txBox="1"/>
            <p:nvPr/>
          </p:nvSpPr>
          <p:spPr>
            <a:xfrm>
              <a:off x="9407817" y="3196456"/>
              <a:ext cx="2707034" cy="369332"/>
            </a:xfrm>
            <a:prstGeom prst="rect">
              <a:avLst/>
            </a:prstGeom>
            <a:noFill/>
          </p:spPr>
          <p:txBody>
            <a:bodyPr wrap="square" rtlCol="0">
              <a:spAutoFit/>
            </a:bodyPr>
            <a:lstStyle/>
            <a:p>
              <a:pPr algn="ctr"/>
              <a:r>
                <a:rPr lang="en-US" dirty="0"/>
                <a:t>Manuscript in preparation</a:t>
              </a:r>
            </a:p>
          </p:txBody>
        </p:sp>
      </p:grpSp>
      <p:sp>
        <p:nvSpPr>
          <p:cNvPr id="4" name="Graphic 13">
            <a:extLst>
              <a:ext uri="{FF2B5EF4-FFF2-40B4-BE49-F238E27FC236}">
                <a16:creationId xmlns:a16="http://schemas.microsoft.com/office/drawing/2014/main" id="{B4E159E3-DE17-1493-160A-41D227D4740C}"/>
              </a:ext>
            </a:extLst>
          </p:cNvPr>
          <p:cNvSpPr/>
          <p:nvPr/>
        </p:nvSpPr>
        <p:spPr>
          <a:xfrm flipH="1" flipV="1">
            <a:off x="8582841" y="5842999"/>
            <a:ext cx="1116107" cy="1024872"/>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
        <p:nvSpPr>
          <p:cNvPr id="19" name="Graphic 5">
            <a:extLst>
              <a:ext uri="{FF2B5EF4-FFF2-40B4-BE49-F238E27FC236}">
                <a16:creationId xmlns:a16="http://schemas.microsoft.com/office/drawing/2014/main" id="{7ED58980-CF15-7A2D-F84F-56004D085E90}"/>
              </a:ext>
            </a:extLst>
          </p:cNvPr>
          <p:cNvSpPr/>
          <p:nvPr/>
        </p:nvSpPr>
        <p:spPr>
          <a:xfrm flipH="1">
            <a:off x="6514532" y="5811642"/>
            <a:ext cx="1592799" cy="1079439"/>
          </a:xfrm>
          <a:custGeom>
            <a:avLst/>
            <a:gdLst>
              <a:gd name="connsiteX0" fmla="*/ 925615 w 1080492"/>
              <a:gd name="connsiteY0" fmla="*/ 731835 h 732249"/>
              <a:gd name="connsiteX1" fmla="*/ 907514 w 1080492"/>
              <a:gd name="connsiteY1" fmla="*/ 716478 h 732249"/>
              <a:gd name="connsiteX2" fmla="*/ 933379 w 1080492"/>
              <a:gd name="connsiteY2" fmla="*/ 701639 h 732249"/>
              <a:gd name="connsiteX3" fmla="*/ 950511 w 1080492"/>
              <a:gd name="connsiteY3" fmla="*/ 695240 h 732249"/>
              <a:gd name="connsiteX4" fmla="*/ 947147 w 1080492"/>
              <a:gd name="connsiteY4" fmla="*/ 667234 h 732249"/>
              <a:gd name="connsiteX5" fmla="*/ 909159 w 1080492"/>
              <a:gd name="connsiteY5" fmla="*/ 607142 h 732249"/>
              <a:gd name="connsiteX6" fmla="*/ 852684 w 1080492"/>
              <a:gd name="connsiteY6" fmla="*/ 517246 h 732249"/>
              <a:gd name="connsiteX7" fmla="*/ 848338 w 1080492"/>
              <a:gd name="connsiteY7" fmla="*/ 510509 h 732249"/>
              <a:gd name="connsiteX8" fmla="*/ 827981 w 1080492"/>
              <a:gd name="connsiteY8" fmla="*/ 510684 h 732249"/>
              <a:gd name="connsiteX9" fmla="*/ 815998 w 1080492"/>
              <a:gd name="connsiteY9" fmla="*/ 512580 h 732249"/>
              <a:gd name="connsiteX10" fmla="*/ 760559 w 1080492"/>
              <a:gd name="connsiteY10" fmla="*/ 550595 h 732249"/>
              <a:gd name="connsiteX11" fmla="*/ 695012 w 1080492"/>
              <a:gd name="connsiteY11" fmla="*/ 641571 h 732249"/>
              <a:gd name="connsiteX12" fmla="*/ 678803 w 1080492"/>
              <a:gd name="connsiteY12" fmla="*/ 673301 h 732249"/>
              <a:gd name="connsiteX13" fmla="*/ 655782 w 1080492"/>
              <a:gd name="connsiteY13" fmla="*/ 704458 h 732249"/>
              <a:gd name="connsiteX14" fmla="*/ 582024 w 1080492"/>
              <a:gd name="connsiteY14" fmla="*/ 700606 h 732249"/>
              <a:gd name="connsiteX15" fmla="*/ 532040 w 1080492"/>
              <a:gd name="connsiteY15" fmla="*/ 690501 h 732249"/>
              <a:gd name="connsiteX16" fmla="*/ 518277 w 1080492"/>
              <a:gd name="connsiteY16" fmla="*/ 677135 h 732249"/>
              <a:gd name="connsiteX17" fmla="*/ 538359 w 1080492"/>
              <a:gd name="connsiteY17" fmla="*/ 659078 h 732249"/>
              <a:gd name="connsiteX18" fmla="*/ 562879 w 1080492"/>
              <a:gd name="connsiteY18" fmla="*/ 614182 h 732249"/>
              <a:gd name="connsiteX19" fmla="*/ 594737 w 1080492"/>
              <a:gd name="connsiteY19" fmla="*/ 486361 h 732249"/>
              <a:gd name="connsiteX20" fmla="*/ 600705 w 1080492"/>
              <a:gd name="connsiteY20" fmla="*/ 472983 h 732249"/>
              <a:gd name="connsiteX21" fmla="*/ 560299 w 1080492"/>
              <a:gd name="connsiteY21" fmla="*/ 455187 h 732249"/>
              <a:gd name="connsiteX22" fmla="*/ 543605 w 1080492"/>
              <a:gd name="connsiteY22" fmla="*/ 453961 h 732249"/>
              <a:gd name="connsiteX23" fmla="*/ 541595 w 1080492"/>
              <a:gd name="connsiteY23" fmla="*/ 495761 h 732249"/>
              <a:gd name="connsiteX24" fmla="*/ 538379 w 1080492"/>
              <a:gd name="connsiteY24" fmla="*/ 546725 h 732249"/>
              <a:gd name="connsiteX25" fmla="*/ 477117 w 1080492"/>
              <a:gd name="connsiteY25" fmla="*/ 697920 h 732249"/>
              <a:gd name="connsiteX26" fmla="*/ 467840 w 1080492"/>
              <a:gd name="connsiteY26" fmla="*/ 709052 h 732249"/>
              <a:gd name="connsiteX27" fmla="*/ 457816 w 1080492"/>
              <a:gd name="connsiteY27" fmla="*/ 711280 h 732249"/>
              <a:gd name="connsiteX28" fmla="*/ 368523 w 1080492"/>
              <a:gd name="connsiteY28" fmla="*/ 715904 h 732249"/>
              <a:gd name="connsiteX29" fmla="*/ 317218 w 1080492"/>
              <a:gd name="connsiteY29" fmla="*/ 709565 h 732249"/>
              <a:gd name="connsiteX30" fmla="*/ 330890 w 1080492"/>
              <a:gd name="connsiteY30" fmla="*/ 688038 h 732249"/>
              <a:gd name="connsiteX31" fmla="*/ 352873 w 1080492"/>
              <a:gd name="connsiteY31" fmla="*/ 684307 h 732249"/>
              <a:gd name="connsiteX32" fmla="*/ 378074 w 1080492"/>
              <a:gd name="connsiteY32" fmla="*/ 680365 h 732249"/>
              <a:gd name="connsiteX33" fmla="*/ 406539 w 1080492"/>
              <a:gd name="connsiteY33" fmla="*/ 651979 h 732249"/>
              <a:gd name="connsiteX34" fmla="*/ 408901 w 1080492"/>
              <a:gd name="connsiteY34" fmla="*/ 629159 h 732249"/>
              <a:gd name="connsiteX35" fmla="*/ 403233 w 1080492"/>
              <a:gd name="connsiteY35" fmla="*/ 589007 h 732249"/>
              <a:gd name="connsiteX36" fmla="*/ 382750 w 1080492"/>
              <a:gd name="connsiteY36" fmla="*/ 523851 h 732249"/>
              <a:gd name="connsiteX37" fmla="*/ 362279 w 1080492"/>
              <a:gd name="connsiteY37" fmla="*/ 490442 h 732249"/>
              <a:gd name="connsiteX38" fmla="*/ 354068 w 1080492"/>
              <a:gd name="connsiteY38" fmla="*/ 476406 h 732249"/>
              <a:gd name="connsiteX39" fmla="*/ 340365 w 1080492"/>
              <a:gd name="connsiteY39" fmla="*/ 459708 h 732249"/>
              <a:gd name="connsiteX40" fmla="*/ 332533 w 1080492"/>
              <a:gd name="connsiteY40" fmla="*/ 471209 h 732249"/>
              <a:gd name="connsiteX41" fmla="*/ 312977 w 1080492"/>
              <a:gd name="connsiteY41" fmla="*/ 499775 h 732249"/>
              <a:gd name="connsiteX42" fmla="*/ 290054 w 1080492"/>
              <a:gd name="connsiteY42" fmla="*/ 530787 h 732249"/>
              <a:gd name="connsiteX43" fmla="*/ 257100 w 1080492"/>
              <a:gd name="connsiteY43" fmla="*/ 566472 h 732249"/>
              <a:gd name="connsiteX44" fmla="*/ 239703 w 1080492"/>
              <a:gd name="connsiteY44" fmla="*/ 578944 h 732249"/>
              <a:gd name="connsiteX45" fmla="*/ 176336 w 1080492"/>
              <a:gd name="connsiteY45" fmla="*/ 612232 h 732249"/>
              <a:gd name="connsiteX46" fmla="*/ 153755 w 1080492"/>
              <a:gd name="connsiteY46" fmla="*/ 622253 h 732249"/>
              <a:gd name="connsiteX47" fmla="*/ 127690 w 1080492"/>
              <a:gd name="connsiteY47" fmla="*/ 645248 h 732249"/>
              <a:gd name="connsiteX48" fmla="*/ 69542 w 1080492"/>
              <a:gd name="connsiteY48" fmla="*/ 686094 h 732249"/>
              <a:gd name="connsiteX49" fmla="*/ 43033 w 1080492"/>
              <a:gd name="connsiteY49" fmla="*/ 690664 h 732249"/>
              <a:gd name="connsiteX50" fmla="*/ 15721 w 1080492"/>
              <a:gd name="connsiteY50" fmla="*/ 680962 h 732249"/>
              <a:gd name="connsiteX51" fmla="*/ 12345 w 1080492"/>
              <a:gd name="connsiteY51" fmla="*/ 669202 h 732249"/>
              <a:gd name="connsiteX52" fmla="*/ 24392 w 1080492"/>
              <a:gd name="connsiteY52" fmla="*/ 652184 h 732249"/>
              <a:gd name="connsiteX53" fmla="*/ 73963 w 1080492"/>
              <a:gd name="connsiteY53" fmla="*/ 579119 h 732249"/>
              <a:gd name="connsiteX54" fmla="*/ 111818 w 1080492"/>
              <a:gd name="connsiteY54" fmla="*/ 510883 h 732249"/>
              <a:gd name="connsiteX55" fmla="*/ 147029 w 1080492"/>
              <a:gd name="connsiteY55" fmla="*/ 473219 h 732249"/>
              <a:gd name="connsiteX56" fmla="*/ 188513 w 1080492"/>
              <a:gd name="connsiteY56" fmla="*/ 425346 h 732249"/>
              <a:gd name="connsiteX57" fmla="*/ 172349 w 1080492"/>
              <a:gd name="connsiteY57" fmla="*/ 436412 h 732249"/>
              <a:gd name="connsiteX58" fmla="*/ 120205 w 1080492"/>
              <a:gd name="connsiteY58" fmla="*/ 471136 h 732249"/>
              <a:gd name="connsiteX59" fmla="*/ 105751 w 1080492"/>
              <a:gd name="connsiteY59" fmla="*/ 467273 h 732249"/>
              <a:gd name="connsiteX60" fmla="*/ 92787 w 1080492"/>
              <a:gd name="connsiteY60" fmla="*/ 463403 h 732249"/>
              <a:gd name="connsiteX61" fmla="*/ 83088 w 1080492"/>
              <a:gd name="connsiteY61" fmla="*/ 467230 h 732249"/>
              <a:gd name="connsiteX62" fmla="*/ 54014 w 1080492"/>
              <a:gd name="connsiteY62" fmla="*/ 461308 h 732249"/>
              <a:gd name="connsiteX63" fmla="*/ 47944 w 1080492"/>
              <a:gd name="connsiteY63" fmla="*/ 455621 h 732249"/>
              <a:gd name="connsiteX64" fmla="*/ 43759 w 1080492"/>
              <a:gd name="connsiteY64" fmla="*/ 457710 h 732249"/>
              <a:gd name="connsiteX65" fmla="*/ 13290 w 1080492"/>
              <a:gd name="connsiteY65" fmla="*/ 447236 h 732249"/>
              <a:gd name="connsiteX66" fmla="*/ 149 w 1080492"/>
              <a:gd name="connsiteY66" fmla="*/ 432270 h 732249"/>
              <a:gd name="connsiteX67" fmla="*/ 2780 w 1080492"/>
              <a:gd name="connsiteY67" fmla="*/ 420649 h 732249"/>
              <a:gd name="connsiteX68" fmla="*/ 17162 w 1080492"/>
              <a:gd name="connsiteY68" fmla="*/ 380830 h 732249"/>
              <a:gd name="connsiteX69" fmla="*/ 24751 w 1080492"/>
              <a:gd name="connsiteY69" fmla="*/ 352492 h 732249"/>
              <a:gd name="connsiteX70" fmla="*/ 15155 w 1080492"/>
              <a:gd name="connsiteY70" fmla="*/ 316391 h 732249"/>
              <a:gd name="connsiteX71" fmla="*/ 9052 w 1080492"/>
              <a:gd name="connsiteY71" fmla="*/ 291066 h 732249"/>
              <a:gd name="connsiteX72" fmla="*/ 13690 w 1080492"/>
              <a:gd name="connsiteY72" fmla="*/ 264365 h 732249"/>
              <a:gd name="connsiteX73" fmla="*/ 32761 w 1080492"/>
              <a:gd name="connsiteY73" fmla="*/ 223145 h 732249"/>
              <a:gd name="connsiteX74" fmla="*/ 35105 w 1080492"/>
              <a:gd name="connsiteY74" fmla="*/ 183880 h 732249"/>
              <a:gd name="connsiteX75" fmla="*/ 32245 w 1080492"/>
              <a:gd name="connsiteY75" fmla="*/ 142316 h 732249"/>
              <a:gd name="connsiteX76" fmla="*/ 54861 w 1080492"/>
              <a:gd name="connsiteY76" fmla="*/ 131890 h 732249"/>
              <a:gd name="connsiteX77" fmla="*/ 66571 w 1080492"/>
              <a:gd name="connsiteY77" fmla="*/ 138766 h 732249"/>
              <a:gd name="connsiteX78" fmla="*/ 105763 w 1080492"/>
              <a:gd name="connsiteY78" fmla="*/ 142093 h 732249"/>
              <a:gd name="connsiteX79" fmla="*/ 167274 w 1080492"/>
              <a:gd name="connsiteY79" fmla="*/ 111709 h 732249"/>
              <a:gd name="connsiteX80" fmla="*/ 221489 w 1080492"/>
              <a:gd name="connsiteY80" fmla="*/ 83866 h 732249"/>
              <a:gd name="connsiteX81" fmla="*/ 247999 w 1080492"/>
              <a:gd name="connsiteY81" fmla="*/ 58710 h 732249"/>
              <a:gd name="connsiteX82" fmla="*/ 303255 w 1080492"/>
              <a:gd name="connsiteY82" fmla="*/ 14713 h 732249"/>
              <a:gd name="connsiteX83" fmla="*/ 360537 w 1080492"/>
              <a:gd name="connsiteY83" fmla="*/ 61 h 732249"/>
              <a:gd name="connsiteX84" fmla="*/ 392784 w 1080492"/>
              <a:gd name="connsiteY84" fmla="*/ 1565 h 732249"/>
              <a:gd name="connsiteX85" fmla="*/ 440034 w 1080492"/>
              <a:gd name="connsiteY85" fmla="*/ 28091 h 732249"/>
              <a:gd name="connsiteX86" fmla="*/ 473656 w 1080492"/>
              <a:gd name="connsiteY86" fmla="*/ 39060 h 732249"/>
              <a:gd name="connsiteX87" fmla="*/ 495239 w 1080492"/>
              <a:gd name="connsiteY87" fmla="*/ 37412 h 732249"/>
              <a:gd name="connsiteX88" fmla="*/ 520601 w 1080492"/>
              <a:gd name="connsiteY88" fmla="*/ 37762 h 732249"/>
              <a:gd name="connsiteX89" fmla="*/ 590208 w 1080492"/>
              <a:gd name="connsiteY89" fmla="*/ 37382 h 732249"/>
              <a:gd name="connsiteX90" fmla="*/ 686380 w 1080492"/>
              <a:gd name="connsiteY90" fmla="*/ 35275 h 732249"/>
              <a:gd name="connsiteX91" fmla="*/ 758799 w 1080492"/>
              <a:gd name="connsiteY91" fmla="*/ 38463 h 732249"/>
              <a:gd name="connsiteX92" fmla="*/ 834534 w 1080492"/>
              <a:gd name="connsiteY92" fmla="*/ 79441 h 732249"/>
              <a:gd name="connsiteX93" fmla="*/ 852641 w 1080492"/>
              <a:gd name="connsiteY93" fmla="*/ 91449 h 732249"/>
              <a:gd name="connsiteX94" fmla="*/ 913843 w 1080492"/>
              <a:gd name="connsiteY94" fmla="*/ 130055 h 732249"/>
              <a:gd name="connsiteX95" fmla="*/ 937123 w 1080492"/>
              <a:gd name="connsiteY95" fmla="*/ 161139 h 732249"/>
              <a:gd name="connsiteX96" fmla="*/ 983176 w 1080492"/>
              <a:gd name="connsiteY96" fmla="*/ 234681 h 732249"/>
              <a:gd name="connsiteX97" fmla="*/ 1050574 w 1080492"/>
              <a:gd name="connsiteY97" fmla="*/ 367772 h 732249"/>
              <a:gd name="connsiteX98" fmla="*/ 1071714 w 1080492"/>
              <a:gd name="connsiteY98" fmla="*/ 482824 h 732249"/>
              <a:gd name="connsiteX99" fmla="*/ 1075716 w 1080492"/>
              <a:gd name="connsiteY99" fmla="*/ 546272 h 732249"/>
              <a:gd name="connsiteX100" fmla="*/ 1079412 w 1080492"/>
              <a:gd name="connsiteY100" fmla="*/ 617502 h 732249"/>
              <a:gd name="connsiteX101" fmla="*/ 1080491 w 1080492"/>
              <a:gd name="connsiteY101" fmla="*/ 650530 h 732249"/>
              <a:gd name="connsiteX102" fmla="*/ 1076675 w 1080492"/>
              <a:gd name="connsiteY102" fmla="*/ 667796 h 732249"/>
              <a:gd name="connsiteX103" fmla="*/ 1062359 w 1080492"/>
              <a:gd name="connsiteY103" fmla="*/ 703667 h 732249"/>
              <a:gd name="connsiteX104" fmla="*/ 977992 w 1080492"/>
              <a:gd name="connsiteY104" fmla="*/ 727561 h 732249"/>
              <a:gd name="connsiteX105" fmla="*/ 931438 w 1080492"/>
              <a:gd name="connsiteY105" fmla="*/ 731944 h 732249"/>
              <a:gd name="connsiteX106" fmla="*/ 925615 w 1080492"/>
              <a:gd name="connsiteY106" fmla="*/ 731835 h 7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80492" h="732249">
                <a:moveTo>
                  <a:pt x="925615" y="731835"/>
                </a:moveTo>
                <a:cubicBezTo>
                  <a:pt x="914331" y="730055"/>
                  <a:pt x="907514" y="724271"/>
                  <a:pt x="907514" y="716478"/>
                </a:cubicBezTo>
                <a:cubicBezTo>
                  <a:pt x="907514" y="708201"/>
                  <a:pt x="912354" y="705424"/>
                  <a:pt x="933379" y="701639"/>
                </a:cubicBezTo>
                <a:cubicBezTo>
                  <a:pt x="945363" y="699484"/>
                  <a:pt x="947370" y="698735"/>
                  <a:pt x="950511" y="695240"/>
                </a:cubicBezTo>
                <a:cubicBezTo>
                  <a:pt x="955960" y="689172"/>
                  <a:pt x="955333" y="683926"/>
                  <a:pt x="947147" y="667234"/>
                </a:cubicBezTo>
                <a:cubicBezTo>
                  <a:pt x="942783" y="658318"/>
                  <a:pt x="928780" y="636174"/>
                  <a:pt x="909159" y="607142"/>
                </a:cubicBezTo>
                <a:cubicBezTo>
                  <a:pt x="878839" y="562288"/>
                  <a:pt x="856915" y="527388"/>
                  <a:pt x="852684" y="517246"/>
                </a:cubicBezTo>
                <a:cubicBezTo>
                  <a:pt x="851532" y="514481"/>
                  <a:pt x="849573" y="511445"/>
                  <a:pt x="848338" y="510509"/>
                </a:cubicBezTo>
                <a:cubicBezTo>
                  <a:pt x="845402" y="508275"/>
                  <a:pt x="837656" y="508342"/>
                  <a:pt x="827981" y="510684"/>
                </a:cubicBezTo>
                <a:cubicBezTo>
                  <a:pt x="823714" y="511716"/>
                  <a:pt x="818325" y="512568"/>
                  <a:pt x="815998" y="512580"/>
                </a:cubicBezTo>
                <a:cubicBezTo>
                  <a:pt x="807963" y="512622"/>
                  <a:pt x="780958" y="531131"/>
                  <a:pt x="760559" y="550595"/>
                </a:cubicBezTo>
                <a:cubicBezTo>
                  <a:pt x="741734" y="568560"/>
                  <a:pt x="724741" y="592147"/>
                  <a:pt x="695012" y="641571"/>
                </a:cubicBezTo>
                <a:cubicBezTo>
                  <a:pt x="686952" y="654973"/>
                  <a:pt x="681172" y="666286"/>
                  <a:pt x="678803" y="673301"/>
                </a:cubicBezTo>
                <a:cubicBezTo>
                  <a:pt x="672136" y="693054"/>
                  <a:pt x="666518" y="700661"/>
                  <a:pt x="655782" y="704458"/>
                </a:cubicBezTo>
                <a:cubicBezTo>
                  <a:pt x="646017" y="707917"/>
                  <a:pt x="619512" y="706535"/>
                  <a:pt x="582024" y="700606"/>
                </a:cubicBezTo>
                <a:cubicBezTo>
                  <a:pt x="543368" y="694491"/>
                  <a:pt x="537697" y="693344"/>
                  <a:pt x="532040" y="690501"/>
                </a:cubicBezTo>
                <a:cubicBezTo>
                  <a:pt x="526638" y="687778"/>
                  <a:pt x="518269" y="679652"/>
                  <a:pt x="518277" y="677135"/>
                </a:cubicBezTo>
                <a:cubicBezTo>
                  <a:pt x="518290" y="673108"/>
                  <a:pt x="524599" y="667433"/>
                  <a:pt x="538359" y="659078"/>
                </a:cubicBezTo>
                <a:cubicBezTo>
                  <a:pt x="558781" y="646672"/>
                  <a:pt x="558934" y="646395"/>
                  <a:pt x="562879" y="614182"/>
                </a:cubicBezTo>
                <a:cubicBezTo>
                  <a:pt x="570512" y="551856"/>
                  <a:pt x="579018" y="517729"/>
                  <a:pt x="594737" y="486361"/>
                </a:cubicBezTo>
                <a:cubicBezTo>
                  <a:pt x="598288" y="479274"/>
                  <a:pt x="600976" y="473255"/>
                  <a:pt x="600705" y="472983"/>
                </a:cubicBezTo>
                <a:cubicBezTo>
                  <a:pt x="598873" y="471154"/>
                  <a:pt x="568734" y="457873"/>
                  <a:pt x="560299" y="455187"/>
                </a:cubicBezTo>
                <a:cubicBezTo>
                  <a:pt x="543512" y="449838"/>
                  <a:pt x="544554" y="449910"/>
                  <a:pt x="543605" y="453961"/>
                </a:cubicBezTo>
                <a:cubicBezTo>
                  <a:pt x="543140" y="455935"/>
                  <a:pt x="542235" y="474752"/>
                  <a:pt x="541595" y="495761"/>
                </a:cubicBezTo>
                <a:cubicBezTo>
                  <a:pt x="540898" y="518574"/>
                  <a:pt x="539603" y="539106"/>
                  <a:pt x="538379" y="546725"/>
                </a:cubicBezTo>
                <a:cubicBezTo>
                  <a:pt x="527917" y="611821"/>
                  <a:pt x="508094" y="660750"/>
                  <a:pt x="477117" y="697920"/>
                </a:cubicBezTo>
                <a:lnTo>
                  <a:pt x="467840" y="709052"/>
                </a:lnTo>
                <a:lnTo>
                  <a:pt x="457816" y="711280"/>
                </a:lnTo>
                <a:cubicBezTo>
                  <a:pt x="443179" y="714522"/>
                  <a:pt x="417159" y="715868"/>
                  <a:pt x="368523" y="715904"/>
                </a:cubicBezTo>
                <a:cubicBezTo>
                  <a:pt x="322684" y="715934"/>
                  <a:pt x="319096" y="715488"/>
                  <a:pt x="317218" y="709565"/>
                </a:cubicBezTo>
                <a:cubicBezTo>
                  <a:pt x="315514" y="704186"/>
                  <a:pt x="323222" y="692052"/>
                  <a:pt x="330890" y="688038"/>
                </a:cubicBezTo>
                <a:cubicBezTo>
                  <a:pt x="332738" y="687072"/>
                  <a:pt x="342631" y="685393"/>
                  <a:pt x="352873" y="684307"/>
                </a:cubicBezTo>
                <a:cubicBezTo>
                  <a:pt x="363116" y="683220"/>
                  <a:pt x="374456" y="681451"/>
                  <a:pt x="378074" y="680365"/>
                </a:cubicBezTo>
                <a:cubicBezTo>
                  <a:pt x="390637" y="676604"/>
                  <a:pt x="401384" y="665888"/>
                  <a:pt x="406539" y="651979"/>
                </a:cubicBezTo>
                <a:cubicBezTo>
                  <a:pt x="408498" y="646696"/>
                  <a:pt x="408978" y="642054"/>
                  <a:pt x="408901" y="629159"/>
                </a:cubicBezTo>
                <a:cubicBezTo>
                  <a:pt x="408815" y="614852"/>
                  <a:pt x="408155" y="610179"/>
                  <a:pt x="403233" y="589007"/>
                </a:cubicBezTo>
                <a:cubicBezTo>
                  <a:pt x="396684" y="560839"/>
                  <a:pt x="389779" y="538877"/>
                  <a:pt x="382750" y="523851"/>
                </a:cubicBezTo>
                <a:cubicBezTo>
                  <a:pt x="377399" y="512417"/>
                  <a:pt x="365654" y="493250"/>
                  <a:pt x="362279" y="490442"/>
                </a:cubicBezTo>
                <a:cubicBezTo>
                  <a:pt x="361176" y="489525"/>
                  <a:pt x="357481" y="483210"/>
                  <a:pt x="354068" y="476406"/>
                </a:cubicBezTo>
                <a:cubicBezTo>
                  <a:pt x="347480" y="463264"/>
                  <a:pt x="343977" y="459002"/>
                  <a:pt x="340365" y="459708"/>
                </a:cubicBezTo>
                <a:cubicBezTo>
                  <a:pt x="339068" y="459962"/>
                  <a:pt x="335794" y="464773"/>
                  <a:pt x="332533" y="471209"/>
                </a:cubicBezTo>
                <a:cubicBezTo>
                  <a:pt x="329203" y="477777"/>
                  <a:pt x="321266" y="489374"/>
                  <a:pt x="312977" y="499775"/>
                </a:cubicBezTo>
                <a:cubicBezTo>
                  <a:pt x="305303" y="509410"/>
                  <a:pt x="294988" y="523362"/>
                  <a:pt x="290054" y="530787"/>
                </a:cubicBezTo>
                <a:cubicBezTo>
                  <a:pt x="280446" y="545240"/>
                  <a:pt x="266475" y="560368"/>
                  <a:pt x="257100" y="566472"/>
                </a:cubicBezTo>
                <a:cubicBezTo>
                  <a:pt x="253926" y="568542"/>
                  <a:pt x="246097" y="574151"/>
                  <a:pt x="239703" y="578944"/>
                </a:cubicBezTo>
                <a:cubicBezTo>
                  <a:pt x="225987" y="589225"/>
                  <a:pt x="199637" y="603068"/>
                  <a:pt x="176336" y="612232"/>
                </a:cubicBezTo>
                <a:cubicBezTo>
                  <a:pt x="167168" y="615836"/>
                  <a:pt x="157006" y="620345"/>
                  <a:pt x="153755" y="622253"/>
                </a:cubicBezTo>
                <a:cubicBezTo>
                  <a:pt x="150504" y="624161"/>
                  <a:pt x="138774" y="634508"/>
                  <a:pt x="127690" y="645248"/>
                </a:cubicBezTo>
                <a:cubicBezTo>
                  <a:pt x="105564" y="666685"/>
                  <a:pt x="90168" y="677497"/>
                  <a:pt x="69542" y="686094"/>
                </a:cubicBezTo>
                <a:cubicBezTo>
                  <a:pt x="59026" y="690476"/>
                  <a:pt x="57879" y="690676"/>
                  <a:pt x="43033" y="690664"/>
                </a:cubicBezTo>
                <a:cubicBezTo>
                  <a:pt x="25118" y="690651"/>
                  <a:pt x="21203" y="689257"/>
                  <a:pt x="15721" y="680962"/>
                </a:cubicBezTo>
                <a:cubicBezTo>
                  <a:pt x="13183" y="677117"/>
                  <a:pt x="12345" y="674201"/>
                  <a:pt x="12345" y="669202"/>
                </a:cubicBezTo>
                <a:cubicBezTo>
                  <a:pt x="12345" y="660775"/>
                  <a:pt x="15122" y="656851"/>
                  <a:pt x="24392" y="652184"/>
                </a:cubicBezTo>
                <a:cubicBezTo>
                  <a:pt x="39418" y="644614"/>
                  <a:pt x="50746" y="627922"/>
                  <a:pt x="73963" y="579119"/>
                </a:cubicBezTo>
                <a:cubicBezTo>
                  <a:pt x="92715" y="539698"/>
                  <a:pt x="101838" y="523253"/>
                  <a:pt x="111818" y="510883"/>
                </a:cubicBezTo>
                <a:cubicBezTo>
                  <a:pt x="115836" y="505903"/>
                  <a:pt x="131681" y="488957"/>
                  <a:pt x="147029" y="473219"/>
                </a:cubicBezTo>
                <a:cubicBezTo>
                  <a:pt x="170793" y="448854"/>
                  <a:pt x="188513" y="428401"/>
                  <a:pt x="188513" y="425346"/>
                </a:cubicBezTo>
                <a:cubicBezTo>
                  <a:pt x="188513" y="422720"/>
                  <a:pt x="183810" y="425938"/>
                  <a:pt x="172349" y="436412"/>
                </a:cubicBezTo>
                <a:cubicBezTo>
                  <a:pt x="149696" y="457106"/>
                  <a:pt x="128566" y="471178"/>
                  <a:pt x="120205" y="471136"/>
                </a:cubicBezTo>
                <a:cubicBezTo>
                  <a:pt x="118301" y="471130"/>
                  <a:pt x="111797" y="469385"/>
                  <a:pt x="105751" y="467273"/>
                </a:cubicBezTo>
                <a:cubicBezTo>
                  <a:pt x="99705" y="465154"/>
                  <a:pt x="93872" y="463409"/>
                  <a:pt x="92787" y="463403"/>
                </a:cubicBezTo>
                <a:cubicBezTo>
                  <a:pt x="91702" y="463397"/>
                  <a:pt x="87337" y="465117"/>
                  <a:pt x="83088" y="467230"/>
                </a:cubicBezTo>
                <a:cubicBezTo>
                  <a:pt x="70914" y="473285"/>
                  <a:pt x="65660" y="472217"/>
                  <a:pt x="54014" y="461308"/>
                </a:cubicBezTo>
                <a:lnTo>
                  <a:pt x="47944" y="455621"/>
                </a:lnTo>
                <a:lnTo>
                  <a:pt x="43759" y="457710"/>
                </a:lnTo>
                <a:cubicBezTo>
                  <a:pt x="36541" y="461320"/>
                  <a:pt x="30984" y="459406"/>
                  <a:pt x="13290" y="447236"/>
                </a:cubicBezTo>
                <a:cubicBezTo>
                  <a:pt x="1235" y="438941"/>
                  <a:pt x="792" y="438440"/>
                  <a:pt x="149" y="432270"/>
                </a:cubicBezTo>
                <a:cubicBezTo>
                  <a:pt x="-323" y="427743"/>
                  <a:pt x="251" y="425201"/>
                  <a:pt x="2780" y="420649"/>
                </a:cubicBezTo>
                <a:cubicBezTo>
                  <a:pt x="9945" y="407742"/>
                  <a:pt x="11690" y="402907"/>
                  <a:pt x="17162" y="380830"/>
                </a:cubicBezTo>
                <a:cubicBezTo>
                  <a:pt x="20298" y="368182"/>
                  <a:pt x="23713" y="355432"/>
                  <a:pt x="24751" y="352492"/>
                </a:cubicBezTo>
                <a:cubicBezTo>
                  <a:pt x="26860" y="346522"/>
                  <a:pt x="26916" y="346733"/>
                  <a:pt x="15155" y="316391"/>
                </a:cubicBezTo>
                <a:cubicBezTo>
                  <a:pt x="10621" y="304698"/>
                  <a:pt x="9529" y="300164"/>
                  <a:pt x="9052" y="291066"/>
                </a:cubicBezTo>
                <a:cubicBezTo>
                  <a:pt x="8513" y="280779"/>
                  <a:pt x="8842" y="278884"/>
                  <a:pt x="13690" y="264365"/>
                </a:cubicBezTo>
                <a:cubicBezTo>
                  <a:pt x="19191" y="247890"/>
                  <a:pt x="25659" y="233909"/>
                  <a:pt x="32761" y="223145"/>
                </a:cubicBezTo>
                <a:cubicBezTo>
                  <a:pt x="41457" y="209966"/>
                  <a:pt x="41831" y="203700"/>
                  <a:pt x="35105" y="183880"/>
                </a:cubicBezTo>
                <a:cubicBezTo>
                  <a:pt x="28769" y="165208"/>
                  <a:pt x="27654" y="149011"/>
                  <a:pt x="32245" y="142316"/>
                </a:cubicBezTo>
                <a:cubicBezTo>
                  <a:pt x="37981" y="133961"/>
                  <a:pt x="46377" y="130085"/>
                  <a:pt x="54861" y="131890"/>
                </a:cubicBezTo>
                <a:cubicBezTo>
                  <a:pt x="57099" y="132361"/>
                  <a:pt x="62369" y="135458"/>
                  <a:pt x="66571" y="138766"/>
                </a:cubicBezTo>
                <a:cubicBezTo>
                  <a:pt x="81270" y="150327"/>
                  <a:pt x="91671" y="151214"/>
                  <a:pt x="105763" y="142093"/>
                </a:cubicBezTo>
                <a:cubicBezTo>
                  <a:pt x="116779" y="134957"/>
                  <a:pt x="134019" y="126445"/>
                  <a:pt x="167274" y="111709"/>
                </a:cubicBezTo>
                <a:cubicBezTo>
                  <a:pt x="194602" y="99599"/>
                  <a:pt x="210571" y="91394"/>
                  <a:pt x="221489" y="83866"/>
                </a:cubicBezTo>
                <a:cubicBezTo>
                  <a:pt x="224334" y="81904"/>
                  <a:pt x="236264" y="70585"/>
                  <a:pt x="247999" y="58710"/>
                </a:cubicBezTo>
                <a:cubicBezTo>
                  <a:pt x="273376" y="33041"/>
                  <a:pt x="282514" y="25761"/>
                  <a:pt x="303255" y="14713"/>
                </a:cubicBezTo>
                <a:cubicBezTo>
                  <a:pt x="326923" y="2102"/>
                  <a:pt x="332012" y="804"/>
                  <a:pt x="360537" y="61"/>
                </a:cubicBezTo>
                <a:cubicBezTo>
                  <a:pt x="380040" y="-446"/>
                  <a:pt x="386034" y="-168"/>
                  <a:pt x="392784" y="1565"/>
                </a:cubicBezTo>
                <a:cubicBezTo>
                  <a:pt x="406410" y="5060"/>
                  <a:pt x="424574" y="15256"/>
                  <a:pt x="440034" y="28091"/>
                </a:cubicBezTo>
                <a:cubicBezTo>
                  <a:pt x="449779" y="36181"/>
                  <a:pt x="458168" y="38915"/>
                  <a:pt x="473656" y="39060"/>
                </a:cubicBezTo>
                <a:cubicBezTo>
                  <a:pt x="480769" y="39127"/>
                  <a:pt x="490481" y="38384"/>
                  <a:pt x="495239" y="37412"/>
                </a:cubicBezTo>
                <a:cubicBezTo>
                  <a:pt x="502763" y="35873"/>
                  <a:pt x="506066" y="35921"/>
                  <a:pt x="520601" y="37762"/>
                </a:cubicBezTo>
                <a:cubicBezTo>
                  <a:pt x="541851" y="40461"/>
                  <a:pt x="547941" y="40430"/>
                  <a:pt x="590208" y="37382"/>
                </a:cubicBezTo>
                <a:cubicBezTo>
                  <a:pt x="618988" y="35305"/>
                  <a:pt x="635510" y="34943"/>
                  <a:pt x="686380" y="35275"/>
                </a:cubicBezTo>
                <a:cubicBezTo>
                  <a:pt x="744205" y="35655"/>
                  <a:pt x="748449" y="35842"/>
                  <a:pt x="758799" y="38463"/>
                </a:cubicBezTo>
                <a:cubicBezTo>
                  <a:pt x="792212" y="46920"/>
                  <a:pt x="814171" y="58801"/>
                  <a:pt x="834534" y="79441"/>
                </a:cubicBezTo>
                <a:cubicBezTo>
                  <a:pt x="842623" y="87639"/>
                  <a:pt x="844709" y="89022"/>
                  <a:pt x="852641" y="91449"/>
                </a:cubicBezTo>
                <a:cubicBezTo>
                  <a:pt x="871925" y="97359"/>
                  <a:pt x="893764" y="111135"/>
                  <a:pt x="913843" y="130055"/>
                </a:cubicBezTo>
                <a:cubicBezTo>
                  <a:pt x="923602" y="139249"/>
                  <a:pt x="926532" y="143161"/>
                  <a:pt x="937123" y="161139"/>
                </a:cubicBezTo>
                <a:cubicBezTo>
                  <a:pt x="966605" y="211179"/>
                  <a:pt x="971434" y="218889"/>
                  <a:pt x="983176" y="234681"/>
                </a:cubicBezTo>
                <a:cubicBezTo>
                  <a:pt x="1008855" y="269200"/>
                  <a:pt x="1024286" y="299675"/>
                  <a:pt x="1050574" y="367772"/>
                </a:cubicBezTo>
                <a:cubicBezTo>
                  <a:pt x="1060442" y="393332"/>
                  <a:pt x="1069496" y="442612"/>
                  <a:pt x="1071714" y="482824"/>
                </a:cubicBezTo>
                <a:cubicBezTo>
                  <a:pt x="1072485" y="496709"/>
                  <a:pt x="1074282" y="525257"/>
                  <a:pt x="1075716" y="546272"/>
                </a:cubicBezTo>
                <a:cubicBezTo>
                  <a:pt x="1077151" y="567287"/>
                  <a:pt x="1078815" y="599337"/>
                  <a:pt x="1079412" y="617502"/>
                </a:cubicBezTo>
                <a:lnTo>
                  <a:pt x="1080491" y="650530"/>
                </a:lnTo>
                <a:lnTo>
                  <a:pt x="1076675" y="667796"/>
                </a:lnTo>
                <a:cubicBezTo>
                  <a:pt x="1072220" y="687929"/>
                  <a:pt x="1070171" y="693066"/>
                  <a:pt x="1062359" y="703667"/>
                </a:cubicBezTo>
                <a:cubicBezTo>
                  <a:pt x="1050743" y="719442"/>
                  <a:pt x="1036517" y="723468"/>
                  <a:pt x="977992" y="727561"/>
                </a:cubicBezTo>
                <a:cubicBezTo>
                  <a:pt x="960535" y="728787"/>
                  <a:pt x="938286" y="730876"/>
                  <a:pt x="931438" y="731944"/>
                </a:cubicBezTo>
                <a:cubicBezTo>
                  <a:pt x="930016" y="732168"/>
                  <a:pt x="927394" y="732119"/>
                  <a:pt x="925615" y="731835"/>
                </a:cubicBezTo>
                <a:close/>
              </a:path>
            </a:pathLst>
          </a:custGeom>
          <a:solidFill>
            <a:schemeClr val="bg2">
              <a:lumMod val="10000"/>
            </a:schemeClr>
          </a:solidFill>
          <a:ln w="19050" cap="flat">
            <a:noFill/>
            <a:prstDash val="solid"/>
            <a:miter/>
          </a:ln>
        </p:spPr>
        <p:txBody>
          <a:bodyPr rtlCol="0" anchor="ctr"/>
          <a:lstStyle/>
          <a:p>
            <a:endParaRPr lang="en-CA" dirty="0"/>
          </a:p>
        </p:txBody>
      </p:sp>
      <p:pic>
        <p:nvPicPr>
          <p:cNvPr id="20" name="Graphic 19">
            <a:extLst>
              <a:ext uri="{FF2B5EF4-FFF2-40B4-BE49-F238E27FC236}">
                <a16:creationId xmlns:a16="http://schemas.microsoft.com/office/drawing/2014/main" id="{9CF550C8-EBC0-22E0-0051-432DE0A35C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22053" y="5421535"/>
            <a:ext cx="1416969" cy="1450978"/>
          </a:xfrm>
          <a:prstGeom prst="rect">
            <a:avLst/>
          </a:prstGeom>
        </p:spPr>
      </p:pic>
      <p:sp>
        <p:nvSpPr>
          <p:cNvPr id="21" name="Graphic 2">
            <a:extLst>
              <a:ext uri="{FF2B5EF4-FFF2-40B4-BE49-F238E27FC236}">
                <a16:creationId xmlns:a16="http://schemas.microsoft.com/office/drawing/2014/main" id="{39B21484-73E1-5979-3742-19CAC1809695}"/>
              </a:ext>
            </a:extLst>
          </p:cNvPr>
          <p:cNvSpPr/>
          <p:nvPr/>
        </p:nvSpPr>
        <p:spPr>
          <a:xfrm flipV="1">
            <a:off x="2707487" y="6121074"/>
            <a:ext cx="1381186" cy="751439"/>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22" name="Graphic 1">
            <a:extLst>
              <a:ext uri="{FF2B5EF4-FFF2-40B4-BE49-F238E27FC236}">
                <a16:creationId xmlns:a16="http://schemas.microsoft.com/office/drawing/2014/main" id="{13F3B709-FB8B-C9F1-2C6C-4740D4396BE8}"/>
              </a:ext>
            </a:extLst>
          </p:cNvPr>
          <p:cNvSpPr/>
          <p:nvPr/>
        </p:nvSpPr>
        <p:spPr>
          <a:xfrm flipV="1">
            <a:off x="10174460" y="6079539"/>
            <a:ext cx="857027" cy="788088"/>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sp>
        <p:nvSpPr>
          <p:cNvPr id="23" name="Graphic 11">
            <a:extLst>
              <a:ext uri="{FF2B5EF4-FFF2-40B4-BE49-F238E27FC236}">
                <a16:creationId xmlns:a16="http://schemas.microsoft.com/office/drawing/2014/main" id="{7269E77C-8041-BD66-EE36-A1F4690E6A1B}"/>
              </a:ext>
            </a:extLst>
          </p:cNvPr>
          <p:cNvSpPr/>
          <p:nvPr/>
        </p:nvSpPr>
        <p:spPr>
          <a:xfrm flipV="1">
            <a:off x="849658" y="5457708"/>
            <a:ext cx="1427098" cy="1426460"/>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lumMod val="95000"/>
              <a:lumOff val="5000"/>
            </a:schemeClr>
          </a:solidFill>
          <a:ln w="19050" cap="flat">
            <a:noFill/>
            <a:prstDash val="solid"/>
            <a:miter/>
          </a:ln>
        </p:spPr>
        <p:txBody>
          <a:bodyPr rtlCol="0" anchor="ctr"/>
          <a:lstStyle/>
          <a:p>
            <a:endParaRPr lang="en-CA" dirty="0"/>
          </a:p>
        </p:txBody>
      </p:sp>
    </p:spTree>
    <p:extLst>
      <p:ext uri="{BB962C8B-B14F-4D97-AF65-F5344CB8AC3E}">
        <p14:creationId xmlns:p14="http://schemas.microsoft.com/office/powerpoint/2010/main" val="248513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595BB-2788-BB99-B6CF-46A4F1500915}"/>
              </a:ext>
            </a:extLst>
          </p:cNvPr>
          <p:cNvSpPr>
            <a:spLocks noGrp="1"/>
          </p:cNvSpPr>
          <p:nvPr>
            <p:ph type="sldNum" sz="quarter" idx="12"/>
          </p:nvPr>
        </p:nvSpPr>
        <p:spPr/>
        <p:txBody>
          <a:bodyPr/>
          <a:lstStyle/>
          <a:p>
            <a:fld id="{AE8FF73E-95BF-4E5E-8039-3219E3426DBA}" type="slidenum">
              <a:rPr lang="en-CA" smtClean="0"/>
              <a:pPr/>
              <a:t>4</a:t>
            </a:fld>
            <a:endParaRPr lang="en-CA" dirty="0"/>
          </a:p>
        </p:txBody>
      </p:sp>
      <p:pic>
        <p:nvPicPr>
          <p:cNvPr id="8" name="Picture 7" descr="A person standing on a hill overlooking a body of water&#10;&#10;AI-generated content may be incorrect.">
            <a:extLst>
              <a:ext uri="{FF2B5EF4-FFF2-40B4-BE49-F238E27FC236}">
                <a16:creationId xmlns:a16="http://schemas.microsoft.com/office/drawing/2014/main" id="{93B79A16-06A6-D258-F363-67F251168133}"/>
              </a:ext>
            </a:extLst>
          </p:cNvPr>
          <p:cNvPicPr>
            <a:picLocks noChangeAspect="1"/>
          </p:cNvPicPr>
          <p:nvPr/>
        </p:nvPicPr>
        <p:blipFill>
          <a:blip r:embed="rId4">
            <a:extLst>
              <a:ext uri="{28A0092B-C50C-407E-A947-70E740481C1C}">
                <a14:useLocalDpi xmlns:a14="http://schemas.microsoft.com/office/drawing/2010/main" val="0"/>
              </a:ext>
            </a:extLst>
          </a:blip>
          <a:srcRect t="16892" b="10527"/>
          <a:stretch>
            <a:fillRect/>
          </a:stretch>
        </p:blipFill>
        <p:spPr>
          <a:xfrm>
            <a:off x="-1" y="0"/>
            <a:ext cx="12192002" cy="6858000"/>
          </a:xfrm>
          <a:prstGeom prst="rect">
            <a:avLst/>
          </a:prstGeom>
        </p:spPr>
      </p:pic>
      <p:sp>
        <p:nvSpPr>
          <p:cNvPr id="6" name="TextBox 5">
            <a:extLst>
              <a:ext uri="{FF2B5EF4-FFF2-40B4-BE49-F238E27FC236}">
                <a16:creationId xmlns:a16="http://schemas.microsoft.com/office/drawing/2014/main" id="{9FA99D74-7138-774E-DEAB-52DB1351E5C5}"/>
              </a:ext>
            </a:extLst>
          </p:cNvPr>
          <p:cNvSpPr txBox="1"/>
          <p:nvPr/>
        </p:nvSpPr>
        <p:spPr>
          <a:xfrm>
            <a:off x="0" y="6627168"/>
            <a:ext cx="5351388" cy="230832"/>
          </a:xfrm>
          <a:prstGeom prst="rect">
            <a:avLst/>
          </a:prstGeom>
          <a:solidFill>
            <a:schemeClr val="bg1"/>
          </a:solidFill>
        </p:spPr>
        <p:txBody>
          <a:bodyPr wrap="square">
            <a:spAutoFit/>
          </a:bodyPr>
          <a:lstStyle/>
          <a:p>
            <a:pPr>
              <a:buNone/>
            </a:pPr>
            <a:r>
              <a:rPr lang="en-CA" sz="900" dirty="0"/>
              <a:t>Photo of Fort Edmonton in 1870 b</a:t>
            </a:r>
            <a:r>
              <a:rPr lang="en-US" sz="900" dirty="0"/>
              <a:t>y Charles </a:t>
            </a:r>
            <a:r>
              <a:rPr lang="en-US" sz="900" dirty="0" err="1"/>
              <a:t>Horetsky</a:t>
            </a:r>
            <a:r>
              <a:rPr lang="en-US" sz="900" dirty="0"/>
              <a:t> (1838-1900) from Library and Archives Canada</a:t>
            </a:r>
            <a:r>
              <a:rPr lang="en-US" altLang="en-US" sz="900" dirty="0">
                <a:latin typeface="Arial" panose="020B0604020202020204" pitchFamily="34" charset="0"/>
              </a:rPr>
              <a:t> (cropped)</a:t>
            </a:r>
            <a:r>
              <a:rPr lang="en-US" sz="900" dirty="0"/>
              <a:t>.</a:t>
            </a:r>
            <a:endParaRPr lang="en-CA" sz="900" dirty="0"/>
          </a:p>
        </p:txBody>
      </p:sp>
      <p:pic>
        <p:nvPicPr>
          <p:cNvPr id="48" name="Audio 47">
            <a:hlinkClick r:id="" action="ppaction://media"/>
            <a:extLst>
              <a:ext uri="{FF2B5EF4-FFF2-40B4-BE49-F238E27FC236}">
                <a16:creationId xmlns:a16="http://schemas.microsoft.com/office/drawing/2014/main" id="{DA4C41E0-B6AA-1381-1414-57FB4B08B5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3562468"/>
      </p:ext>
    </p:extLst>
  </p:cSld>
  <p:clrMapOvr>
    <a:masterClrMapping/>
  </p:clrMapOvr>
  <mc:AlternateContent xmlns:mc="http://schemas.openxmlformats.org/markup-compatibility/2006" xmlns:p14="http://schemas.microsoft.com/office/powerpoint/2010/main">
    <mc:Choice Requires="p14">
      <p:transition spd="slow" p14:dur="2000" advTm="11304"/>
    </mc:Choice>
    <mc:Fallback xmlns="">
      <p:transition spd="slow" advTm="11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CAA2C8F-3BAE-9820-BCC0-078B9BE5A809}"/>
              </a:ext>
            </a:extLst>
          </p:cNvPr>
          <p:cNvSpPr>
            <a:spLocks noGrp="1"/>
          </p:cNvSpPr>
          <p:nvPr>
            <p:ph idx="1"/>
          </p:nvPr>
        </p:nvSpPr>
        <p:spPr/>
        <p:txBody>
          <a:bodyPr anchor="ctr">
            <a:normAutofit lnSpcReduction="10000"/>
          </a:bodyPr>
          <a:lstStyle/>
          <a:p>
            <a:pPr marL="342900" indent="-342900">
              <a:buAutoNum type="arabicPeriod"/>
            </a:pPr>
            <a:r>
              <a:rPr lang="en-GB" sz="1800" dirty="0">
                <a:hlinkClick r:id="rId2"/>
              </a:rPr>
              <a:t>http://webdocs.edmonton.ca/InfraPlan/demographic/Edmonton%20Population%20Historical.pdf</a:t>
            </a:r>
            <a:endParaRPr lang="en-GB" sz="1800" dirty="0"/>
          </a:p>
          <a:p>
            <a:pPr marL="0" indent="0">
              <a:buNone/>
            </a:pPr>
            <a:endParaRPr lang="en-US" sz="1800" dirty="0"/>
          </a:p>
          <a:p>
            <a:pPr marL="0" indent="0">
              <a:buNone/>
            </a:pPr>
            <a:r>
              <a:rPr lang="en-US" sz="1800" dirty="0"/>
              <a:t>Alston JM, Joyce MJ, Merkle JA, Moen RA (2020) Temperature shapes movement and habitat selection by a heat-sensitive ungulate. Landscape Ecology, 35, 1961–1973.</a:t>
            </a:r>
          </a:p>
          <a:p>
            <a:pPr marL="0" indent="0">
              <a:buNone/>
            </a:pPr>
            <a:r>
              <a:rPr lang="en-US" sz="1800" dirty="0"/>
              <a:t>Dyer A, Brose U, Berti E, Rosenbaum B, Hirt MR (2023) The travel speeds of large animals are limited by their heat-dissipation capacities (ed Hedenström A). </a:t>
            </a:r>
            <a:r>
              <a:rPr lang="en-US" sz="1800" i="1" dirty="0"/>
              <a:t>PLOS Biology</a:t>
            </a:r>
            <a:r>
              <a:rPr lang="en-US" sz="1800" dirty="0"/>
              <a:t>, </a:t>
            </a:r>
            <a:r>
              <a:rPr lang="en-US" sz="1800" b="1" dirty="0"/>
              <a:t>21</a:t>
            </a:r>
            <a:r>
              <a:rPr lang="en-US" sz="1800" dirty="0"/>
              <a:t>,</a:t>
            </a:r>
            <a:r>
              <a:rPr lang="en-CA" sz="1800" dirty="0"/>
              <a:t> e3001820.</a:t>
            </a:r>
          </a:p>
          <a:p>
            <a:pPr marL="0" indent="0">
              <a:buNone/>
            </a:pPr>
            <a:r>
              <a:rPr lang="en-US" sz="1800" dirty="0"/>
              <a:t>Hetem RS, Fuller A, Maloney SK, Mitchell D (2014) Responses of large mammals to climate change. Temperature, 1, 115–127.</a:t>
            </a:r>
          </a:p>
          <a:p>
            <a:pPr marL="0" indent="0">
              <a:buNone/>
            </a:pPr>
            <a:r>
              <a:rPr lang="en-CA" sz="1800" dirty="0"/>
              <a:t>Polazzo F, Limberger R, Pennekamp F, Ross SRP‐J, Simpson GL, Petchey OL (2024) Measuring</a:t>
            </a:r>
            <a:r>
              <a:rPr lang="en-US" sz="1800" dirty="0"/>
              <a:t> the Response Diversity of Ecological Communities Experiencing Multifarious Environmental Change. </a:t>
            </a:r>
            <a:r>
              <a:rPr lang="en-US" sz="1800" i="1" dirty="0"/>
              <a:t>Global Change Biology</a:t>
            </a:r>
            <a:r>
              <a:rPr lang="en-US" sz="1800" dirty="0"/>
              <a:t>, </a:t>
            </a:r>
            <a:r>
              <a:rPr lang="en-US" sz="1800" b="1" dirty="0"/>
              <a:t>30</a:t>
            </a:r>
            <a:r>
              <a:rPr lang="en-US" sz="1800" dirty="0"/>
              <a:t>, e17594.</a:t>
            </a:r>
            <a:endParaRPr lang="en-GB" sz="1800" dirty="0"/>
          </a:p>
          <a:p>
            <a:pPr marL="0" indent="0">
              <a:buNone/>
            </a:pPr>
            <a:endParaRPr lang="en-GB" sz="1800" dirty="0"/>
          </a:p>
          <a:p>
            <a:pPr marL="0" indent="0" algn="just">
              <a:buNone/>
            </a:pPr>
            <a:r>
              <a:rPr lang="en-GB" sz="1800" b="0" i="0" u="none" strike="noStrike" baseline="0" dirty="0"/>
              <a:t>Cougar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3"/>
              </a:rPr>
              <a:t>CC BY-NC</a:t>
            </a:r>
            <a:r>
              <a:rPr lang="en-GB" sz="1800" b="0" i="0" u="none" strike="noStrike" baseline="0" dirty="0"/>
              <a:t> 3.0: </a:t>
            </a:r>
            <a:r>
              <a:rPr lang="es-ES" sz="1800" b="0" i="0" u="none" strike="noStrike" baseline="0" dirty="0"/>
              <a:t>Cristian Osorio &amp; Paula Carrera, Proyecto Carnivoros Australes</a:t>
            </a:r>
            <a:endParaRPr lang="en-GB" sz="1800" b="0" i="0" u="none" strike="noStrike" baseline="0" dirty="0"/>
          </a:p>
          <a:p>
            <a:pPr marL="0" indent="0">
              <a:buNone/>
            </a:pPr>
            <a:r>
              <a:rPr lang="en-GB" sz="1800" b="0" i="0" u="none" strike="noStrike" baseline="0" dirty="0"/>
              <a:t>Mountain goat </a:t>
            </a:r>
            <a:r>
              <a:rPr lang="en-GB" sz="1800" b="0" u="none" strike="noStrike" baseline="0" dirty="0"/>
              <a:t>p</a:t>
            </a:r>
            <a:r>
              <a:rPr lang="en-GB" sz="1800" dirty="0"/>
              <a:t>hylopic</a:t>
            </a:r>
            <a:r>
              <a:rPr lang="en-GB" sz="1800" b="0" i="0" u="none" strike="noStrike" baseline="0" dirty="0"/>
              <a:t>: </a:t>
            </a:r>
            <a:r>
              <a:rPr lang="en-GB" sz="1800" b="0" i="0" u="none" strike="noStrike" baseline="0" dirty="0">
                <a:hlinkClick r:id="rId4"/>
              </a:rPr>
              <a:t>CC-BY-SA 3.0</a:t>
            </a:r>
            <a:r>
              <a:rPr lang="en-GB" sz="1800" b="0" i="0" u="none" strike="noStrike" baseline="0" dirty="0"/>
              <a:t>: Sarah E. Haworth</a:t>
            </a:r>
          </a:p>
          <a:p>
            <a:pPr marL="0" indent="0">
              <a:buNone/>
            </a:pPr>
            <a:endParaRPr lang="en-GB" sz="1800" dirty="0"/>
          </a:p>
          <a:p>
            <a:pPr marL="0" indent="0">
              <a:buNone/>
            </a:pPr>
            <a:r>
              <a:rPr lang="en-GB" sz="1800" b="0" i="0" u="none" strike="noStrike" baseline="0" dirty="0"/>
              <a:t>R code can be found at </a:t>
            </a:r>
            <a:r>
              <a:rPr lang="en-GB" sz="1800" dirty="0">
                <a:hlinkClick r:id="rId5"/>
              </a:rPr>
              <a:t>https://github.com/QuantitativeEcologyLab/bc-mammals-temperature</a:t>
            </a:r>
            <a:endParaRPr lang="en-GB" sz="1800" dirty="0"/>
          </a:p>
        </p:txBody>
      </p:sp>
      <p:sp>
        <p:nvSpPr>
          <p:cNvPr id="5" name="Slide Number Placeholder 4">
            <a:extLst>
              <a:ext uri="{FF2B5EF4-FFF2-40B4-BE49-F238E27FC236}">
                <a16:creationId xmlns:a16="http://schemas.microsoft.com/office/drawing/2014/main" id="{F1E6A383-E518-5C2D-F68C-3F12ECD7EDFC}"/>
              </a:ext>
            </a:extLst>
          </p:cNvPr>
          <p:cNvSpPr>
            <a:spLocks noGrp="1"/>
          </p:cNvSpPr>
          <p:nvPr>
            <p:ph type="sldNum" sz="quarter" idx="12"/>
          </p:nvPr>
        </p:nvSpPr>
        <p:spPr/>
        <p:txBody>
          <a:bodyPr/>
          <a:lstStyle/>
          <a:p>
            <a:fld id="{AE8FF73E-95BF-4E5E-8039-3219E3426DBA}" type="slidenum">
              <a:rPr lang="en-CA" smtClean="0"/>
              <a:pPr/>
              <a:t>40</a:t>
            </a:fld>
            <a:endParaRPr lang="en-CA" dirty="0"/>
          </a:p>
        </p:txBody>
      </p:sp>
      <p:grpSp>
        <p:nvGrpSpPr>
          <p:cNvPr id="4" name="Group 3">
            <a:extLst>
              <a:ext uri="{FF2B5EF4-FFF2-40B4-BE49-F238E27FC236}">
                <a16:creationId xmlns:a16="http://schemas.microsoft.com/office/drawing/2014/main" id="{191A6D19-DE91-36AD-9C5B-E89642DA582D}"/>
              </a:ext>
            </a:extLst>
          </p:cNvPr>
          <p:cNvGrpSpPr/>
          <p:nvPr/>
        </p:nvGrpSpPr>
        <p:grpSpPr>
          <a:xfrm>
            <a:off x="264282" y="4718203"/>
            <a:ext cx="559982" cy="694478"/>
            <a:chOff x="347830" y="3314707"/>
            <a:chExt cx="559982" cy="694478"/>
          </a:xfrm>
        </p:grpSpPr>
        <p:sp>
          <p:nvSpPr>
            <p:cNvPr id="2" name="Graphic 2">
              <a:extLst>
                <a:ext uri="{FF2B5EF4-FFF2-40B4-BE49-F238E27FC236}">
                  <a16:creationId xmlns:a16="http://schemas.microsoft.com/office/drawing/2014/main" id="{C27414FF-11D7-0ADD-B66D-60B432FBD412}"/>
                </a:ext>
              </a:extLst>
            </p:cNvPr>
            <p:cNvSpPr/>
            <p:nvPr/>
          </p:nvSpPr>
          <p:spPr>
            <a:xfrm flipV="1">
              <a:off x="347830" y="3314707"/>
              <a:ext cx="559982" cy="304660"/>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sp>
          <p:nvSpPr>
            <p:cNvPr id="3" name="Graphic 1">
              <a:extLst>
                <a:ext uri="{FF2B5EF4-FFF2-40B4-BE49-F238E27FC236}">
                  <a16:creationId xmlns:a16="http://schemas.microsoft.com/office/drawing/2014/main" id="{BF19D26D-F67E-AA58-3717-6C742EE6347E}"/>
                </a:ext>
              </a:extLst>
            </p:cNvPr>
            <p:cNvSpPr/>
            <p:nvPr/>
          </p:nvSpPr>
          <p:spPr>
            <a:xfrm flipV="1">
              <a:off x="477968" y="3630903"/>
              <a:ext cx="411370" cy="378282"/>
            </a:xfrm>
            <a:custGeom>
              <a:avLst/>
              <a:gdLst>
                <a:gd name="connsiteX0" fmla="*/ 547002 w 738318"/>
                <a:gd name="connsiteY0" fmla="*/ 675591 h 678928"/>
                <a:gd name="connsiteX1" fmla="*/ 560998 w 738318"/>
                <a:gd name="connsiteY1" fmla="*/ 645685 h 678928"/>
                <a:gd name="connsiteX2" fmla="*/ 576921 w 738318"/>
                <a:gd name="connsiteY2" fmla="*/ 612185 h 678928"/>
                <a:gd name="connsiteX3" fmla="*/ 578847 w 738318"/>
                <a:gd name="connsiteY3" fmla="*/ 607436 h 678928"/>
                <a:gd name="connsiteX4" fmla="*/ 574225 w 738318"/>
                <a:gd name="connsiteY4" fmla="*/ 608719 h 678928"/>
                <a:gd name="connsiteX5" fmla="*/ 476377 w 738318"/>
                <a:gd name="connsiteY5" fmla="*/ 634903 h 678928"/>
                <a:gd name="connsiteX6" fmla="*/ 467003 w 738318"/>
                <a:gd name="connsiteY6" fmla="*/ 638882 h 678928"/>
                <a:gd name="connsiteX7" fmla="*/ 440551 w 738318"/>
                <a:gd name="connsiteY7" fmla="*/ 640551 h 678928"/>
                <a:gd name="connsiteX8" fmla="*/ 415126 w 738318"/>
                <a:gd name="connsiteY8" fmla="*/ 640551 h 678928"/>
                <a:gd name="connsiteX9" fmla="*/ 388160 w 738318"/>
                <a:gd name="connsiteY9" fmla="*/ 630924 h 678928"/>
                <a:gd name="connsiteX10" fmla="*/ 358755 w 738318"/>
                <a:gd name="connsiteY10" fmla="*/ 621298 h 678928"/>
                <a:gd name="connsiteX11" fmla="*/ 330762 w 738318"/>
                <a:gd name="connsiteY11" fmla="*/ 606024 h 678928"/>
                <a:gd name="connsiteX12" fmla="*/ 299301 w 738318"/>
                <a:gd name="connsiteY12" fmla="*/ 589980 h 678928"/>
                <a:gd name="connsiteX13" fmla="*/ 287745 w 738318"/>
                <a:gd name="connsiteY13" fmla="*/ 586129 h 678928"/>
                <a:gd name="connsiteX14" fmla="*/ 274775 w 738318"/>
                <a:gd name="connsiteY14" fmla="*/ 581765 h 678928"/>
                <a:gd name="connsiteX15" fmla="*/ 264246 w 738318"/>
                <a:gd name="connsiteY15" fmla="*/ 582920 h 678928"/>
                <a:gd name="connsiteX16" fmla="*/ 256670 w 738318"/>
                <a:gd name="connsiteY16" fmla="*/ 585359 h 678928"/>
                <a:gd name="connsiteX17" fmla="*/ 246654 w 738318"/>
                <a:gd name="connsiteY17" fmla="*/ 588824 h 678928"/>
                <a:gd name="connsiteX18" fmla="*/ 234969 w 738318"/>
                <a:gd name="connsiteY18" fmla="*/ 593317 h 678928"/>
                <a:gd name="connsiteX19" fmla="*/ 211213 w 738318"/>
                <a:gd name="connsiteY19" fmla="*/ 597552 h 678928"/>
                <a:gd name="connsiteX20" fmla="*/ 165628 w 738318"/>
                <a:gd name="connsiteY20" fmla="*/ 600120 h 678928"/>
                <a:gd name="connsiteX21" fmla="*/ 138020 w 738318"/>
                <a:gd name="connsiteY21" fmla="*/ 599221 h 678928"/>
                <a:gd name="connsiteX22" fmla="*/ 112338 w 738318"/>
                <a:gd name="connsiteY22" fmla="*/ 587669 h 678928"/>
                <a:gd name="connsiteX23" fmla="*/ 59049 w 738318"/>
                <a:gd name="connsiteY23" fmla="*/ 561229 h 678928"/>
                <a:gd name="connsiteX24" fmla="*/ 48134 w 738318"/>
                <a:gd name="connsiteY24" fmla="*/ 554426 h 678928"/>
                <a:gd name="connsiteX25" fmla="*/ 20269 w 738318"/>
                <a:gd name="connsiteY25" fmla="*/ 518616 h 678928"/>
                <a:gd name="connsiteX26" fmla="*/ 15133 w 738318"/>
                <a:gd name="connsiteY26" fmla="*/ 509888 h 678928"/>
                <a:gd name="connsiteX27" fmla="*/ 14106 w 738318"/>
                <a:gd name="connsiteY27" fmla="*/ 507706 h 678928"/>
                <a:gd name="connsiteX28" fmla="*/ -661 w 738318"/>
                <a:gd name="connsiteY28" fmla="*/ 474591 h 678928"/>
                <a:gd name="connsiteX29" fmla="*/ -2587 w 738318"/>
                <a:gd name="connsiteY29" fmla="*/ 448278 h 678928"/>
                <a:gd name="connsiteX30" fmla="*/ -2587 w 738318"/>
                <a:gd name="connsiteY30" fmla="*/ 424662 h 678928"/>
                <a:gd name="connsiteX31" fmla="*/ 2421 w 738318"/>
                <a:gd name="connsiteY31" fmla="*/ 415549 h 678928"/>
                <a:gd name="connsiteX32" fmla="*/ 11024 w 738318"/>
                <a:gd name="connsiteY32" fmla="*/ 399890 h 678928"/>
                <a:gd name="connsiteX33" fmla="*/ 17958 w 738318"/>
                <a:gd name="connsiteY33" fmla="*/ 379867 h 678928"/>
                <a:gd name="connsiteX34" fmla="*/ 20141 w 738318"/>
                <a:gd name="connsiteY34" fmla="*/ 372294 h 678928"/>
                <a:gd name="connsiteX35" fmla="*/ 28231 w 738318"/>
                <a:gd name="connsiteY35" fmla="*/ 355094 h 678928"/>
                <a:gd name="connsiteX36" fmla="*/ 34009 w 738318"/>
                <a:gd name="connsiteY36" fmla="*/ 347907 h 678928"/>
                <a:gd name="connsiteX37" fmla="*/ 39787 w 738318"/>
                <a:gd name="connsiteY37" fmla="*/ 337382 h 678928"/>
                <a:gd name="connsiteX38" fmla="*/ 40943 w 738318"/>
                <a:gd name="connsiteY38" fmla="*/ 332504 h 678928"/>
                <a:gd name="connsiteX39" fmla="*/ 53912 w 738318"/>
                <a:gd name="connsiteY39" fmla="*/ 314150 h 678928"/>
                <a:gd name="connsiteX40" fmla="*/ 57123 w 738318"/>
                <a:gd name="connsiteY40" fmla="*/ 307476 h 678928"/>
                <a:gd name="connsiteX41" fmla="*/ 60333 w 738318"/>
                <a:gd name="connsiteY41" fmla="*/ 297721 h 678928"/>
                <a:gd name="connsiteX42" fmla="*/ 67010 w 738318"/>
                <a:gd name="connsiteY42" fmla="*/ 283602 h 678928"/>
                <a:gd name="connsiteX43" fmla="*/ 73559 w 738318"/>
                <a:gd name="connsiteY43" fmla="*/ 274104 h 678928"/>
                <a:gd name="connsiteX44" fmla="*/ 75999 w 738318"/>
                <a:gd name="connsiteY44" fmla="*/ 255493 h 678928"/>
                <a:gd name="connsiteX45" fmla="*/ 78439 w 738318"/>
                <a:gd name="connsiteY45" fmla="*/ 230464 h 678928"/>
                <a:gd name="connsiteX46" fmla="*/ 82548 w 738318"/>
                <a:gd name="connsiteY46" fmla="*/ 217757 h 678928"/>
                <a:gd name="connsiteX47" fmla="*/ 86143 w 738318"/>
                <a:gd name="connsiteY47" fmla="*/ 205179 h 678928"/>
                <a:gd name="connsiteX48" fmla="*/ 89738 w 738318"/>
                <a:gd name="connsiteY48" fmla="*/ 192729 h 678928"/>
                <a:gd name="connsiteX49" fmla="*/ 93719 w 738318"/>
                <a:gd name="connsiteY49" fmla="*/ 180150 h 678928"/>
                <a:gd name="connsiteX50" fmla="*/ 95645 w 738318"/>
                <a:gd name="connsiteY50" fmla="*/ 168213 h 678928"/>
                <a:gd name="connsiteX51" fmla="*/ 95645 w 738318"/>
                <a:gd name="connsiteY51" fmla="*/ 156276 h 678928"/>
                <a:gd name="connsiteX52" fmla="*/ 93719 w 738318"/>
                <a:gd name="connsiteY52" fmla="*/ 147163 h 678928"/>
                <a:gd name="connsiteX53" fmla="*/ 107202 w 738318"/>
                <a:gd name="connsiteY53" fmla="*/ 120466 h 678928"/>
                <a:gd name="connsiteX54" fmla="*/ 120685 w 738318"/>
                <a:gd name="connsiteY54" fmla="*/ 93255 h 678928"/>
                <a:gd name="connsiteX55" fmla="*/ 126463 w 738318"/>
                <a:gd name="connsiteY55" fmla="*/ 73746 h 678928"/>
                <a:gd name="connsiteX56" fmla="*/ 132242 w 738318"/>
                <a:gd name="connsiteY56" fmla="*/ 55006 h 678928"/>
                <a:gd name="connsiteX57" fmla="*/ 138020 w 738318"/>
                <a:gd name="connsiteY57" fmla="*/ 44225 h 678928"/>
                <a:gd name="connsiteX58" fmla="*/ 143799 w 738318"/>
                <a:gd name="connsiteY58" fmla="*/ 25742 h 678928"/>
                <a:gd name="connsiteX59" fmla="*/ 147779 w 738318"/>
                <a:gd name="connsiteY59" fmla="*/ 10211 h 678928"/>
                <a:gd name="connsiteX60" fmla="*/ 159850 w 738318"/>
                <a:gd name="connsiteY60" fmla="*/ 7901 h 678928"/>
                <a:gd name="connsiteX61" fmla="*/ 164472 w 738318"/>
                <a:gd name="connsiteY61" fmla="*/ 10725 h 678928"/>
                <a:gd name="connsiteX62" fmla="*/ 168453 w 738318"/>
                <a:gd name="connsiteY62" fmla="*/ 7002 h 678928"/>
                <a:gd name="connsiteX63" fmla="*/ 173461 w 738318"/>
                <a:gd name="connsiteY63" fmla="*/ 200 h 678928"/>
                <a:gd name="connsiteX64" fmla="*/ 187843 w 738318"/>
                <a:gd name="connsiteY64" fmla="*/ -1854 h 678928"/>
                <a:gd name="connsiteX65" fmla="*/ 225338 w 738318"/>
                <a:gd name="connsiteY65" fmla="*/ -57 h 678928"/>
                <a:gd name="connsiteX66" fmla="*/ 250121 w 738318"/>
                <a:gd name="connsiteY66" fmla="*/ 3665 h 678928"/>
                <a:gd name="connsiteX67" fmla="*/ 241261 w 738318"/>
                <a:gd name="connsiteY67" fmla="*/ 20736 h 678928"/>
                <a:gd name="connsiteX68" fmla="*/ 226751 w 738318"/>
                <a:gd name="connsiteY68" fmla="*/ 36138 h 678928"/>
                <a:gd name="connsiteX69" fmla="*/ 198886 w 738318"/>
                <a:gd name="connsiteY69" fmla="*/ 67585 h 678928"/>
                <a:gd name="connsiteX70" fmla="*/ 195034 w 738318"/>
                <a:gd name="connsiteY70" fmla="*/ 77725 h 678928"/>
                <a:gd name="connsiteX71" fmla="*/ 188870 w 738318"/>
                <a:gd name="connsiteY71" fmla="*/ 95694 h 678928"/>
                <a:gd name="connsiteX72" fmla="*/ 184889 w 738318"/>
                <a:gd name="connsiteY72" fmla="*/ 125600 h 678928"/>
                <a:gd name="connsiteX73" fmla="*/ 186045 w 738318"/>
                <a:gd name="connsiteY73" fmla="*/ 141259 h 678928"/>
                <a:gd name="connsiteX74" fmla="*/ 188742 w 738318"/>
                <a:gd name="connsiteY74" fmla="*/ 147163 h 678928"/>
                <a:gd name="connsiteX75" fmla="*/ 197987 w 738318"/>
                <a:gd name="connsiteY75" fmla="*/ 161796 h 678928"/>
                <a:gd name="connsiteX76" fmla="*/ 205435 w 738318"/>
                <a:gd name="connsiteY76" fmla="*/ 175529 h 678928"/>
                <a:gd name="connsiteX77" fmla="*/ 209801 w 738318"/>
                <a:gd name="connsiteY77" fmla="*/ 189520 h 678928"/>
                <a:gd name="connsiteX78" fmla="*/ 216863 w 738318"/>
                <a:gd name="connsiteY78" fmla="*/ 208388 h 678928"/>
                <a:gd name="connsiteX79" fmla="*/ 222770 w 738318"/>
                <a:gd name="connsiteY79" fmla="*/ 223276 h 678928"/>
                <a:gd name="connsiteX80" fmla="*/ 225852 w 738318"/>
                <a:gd name="connsiteY80" fmla="*/ 228282 h 678928"/>
                <a:gd name="connsiteX81" fmla="*/ 236638 w 738318"/>
                <a:gd name="connsiteY81" fmla="*/ 229181 h 678928"/>
                <a:gd name="connsiteX82" fmla="*/ 251405 w 738318"/>
                <a:gd name="connsiteY82" fmla="*/ 228025 h 678928"/>
                <a:gd name="connsiteX83" fmla="*/ 291725 w 738318"/>
                <a:gd name="connsiteY83" fmla="*/ 225972 h 678928"/>
                <a:gd name="connsiteX84" fmla="*/ 334871 w 738318"/>
                <a:gd name="connsiteY84" fmla="*/ 225073 h 678928"/>
                <a:gd name="connsiteX85" fmla="*/ 341676 w 738318"/>
                <a:gd name="connsiteY85" fmla="*/ 224303 h 678928"/>
                <a:gd name="connsiteX86" fmla="*/ 340777 w 738318"/>
                <a:gd name="connsiteY86" fmla="*/ 215447 h 678928"/>
                <a:gd name="connsiteX87" fmla="*/ 341163 w 738318"/>
                <a:gd name="connsiteY87" fmla="*/ 205564 h 678928"/>
                <a:gd name="connsiteX88" fmla="*/ 361451 w 738318"/>
                <a:gd name="connsiteY88" fmla="*/ 140874 h 678928"/>
                <a:gd name="connsiteX89" fmla="*/ 375576 w 738318"/>
                <a:gd name="connsiteY89" fmla="*/ 127525 h 678928"/>
                <a:gd name="connsiteX90" fmla="*/ 381868 w 738318"/>
                <a:gd name="connsiteY90" fmla="*/ 124060 h 678928"/>
                <a:gd name="connsiteX91" fmla="*/ 383409 w 738318"/>
                <a:gd name="connsiteY91" fmla="*/ 95694 h 678928"/>
                <a:gd name="connsiteX92" fmla="*/ 381611 w 738318"/>
                <a:gd name="connsiteY92" fmla="*/ 63991 h 678928"/>
                <a:gd name="connsiteX93" fmla="*/ 378016 w 738318"/>
                <a:gd name="connsiteY93" fmla="*/ 36652 h 678928"/>
                <a:gd name="connsiteX94" fmla="*/ 383923 w 738318"/>
                <a:gd name="connsiteY94" fmla="*/ 33828 h 678928"/>
                <a:gd name="connsiteX95" fmla="*/ 395480 w 738318"/>
                <a:gd name="connsiteY95" fmla="*/ 27667 h 678928"/>
                <a:gd name="connsiteX96" fmla="*/ 401900 w 738318"/>
                <a:gd name="connsiteY96" fmla="*/ 18554 h 678928"/>
                <a:gd name="connsiteX97" fmla="*/ 407422 w 738318"/>
                <a:gd name="connsiteY97" fmla="*/ 11495 h 678928"/>
                <a:gd name="connsiteX98" fmla="*/ 416025 w 738318"/>
                <a:gd name="connsiteY98" fmla="*/ 7644 h 678928"/>
                <a:gd name="connsiteX99" fmla="*/ 418593 w 738318"/>
                <a:gd name="connsiteY99" fmla="*/ 9441 h 678928"/>
                <a:gd name="connsiteX100" fmla="*/ 423216 w 738318"/>
                <a:gd name="connsiteY100" fmla="*/ 7131 h 678928"/>
                <a:gd name="connsiteX101" fmla="*/ 439395 w 738318"/>
                <a:gd name="connsiteY101" fmla="*/ 3280 h 678928"/>
                <a:gd name="connsiteX102" fmla="*/ 454419 w 738318"/>
                <a:gd name="connsiteY102" fmla="*/ 3665 h 678928"/>
                <a:gd name="connsiteX103" fmla="*/ 474451 w 738318"/>
                <a:gd name="connsiteY103" fmla="*/ 7772 h 678928"/>
                <a:gd name="connsiteX104" fmla="*/ 495895 w 738318"/>
                <a:gd name="connsiteY104" fmla="*/ 11751 h 678928"/>
                <a:gd name="connsiteX105" fmla="*/ 505141 w 738318"/>
                <a:gd name="connsiteY105" fmla="*/ 12907 h 678928"/>
                <a:gd name="connsiteX106" fmla="*/ 512331 w 738318"/>
                <a:gd name="connsiteY106" fmla="*/ 13805 h 678928"/>
                <a:gd name="connsiteX107" fmla="*/ 508993 w 738318"/>
                <a:gd name="connsiteY107" fmla="*/ 24843 h 678928"/>
                <a:gd name="connsiteX108" fmla="*/ 495253 w 738318"/>
                <a:gd name="connsiteY108" fmla="*/ 47305 h 678928"/>
                <a:gd name="connsiteX109" fmla="*/ 483953 w 738318"/>
                <a:gd name="connsiteY109" fmla="*/ 60397 h 678928"/>
                <a:gd name="connsiteX110" fmla="*/ 479459 w 738318"/>
                <a:gd name="connsiteY110" fmla="*/ 72591 h 678928"/>
                <a:gd name="connsiteX111" fmla="*/ 476249 w 738318"/>
                <a:gd name="connsiteY111" fmla="*/ 103395 h 678928"/>
                <a:gd name="connsiteX112" fmla="*/ 479587 w 738318"/>
                <a:gd name="connsiteY112" fmla="*/ 125857 h 678928"/>
                <a:gd name="connsiteX113" fmla="*/ 483440 w 738318"/>
                <a:gd name="connsiteY113" fmla="*/ 140361 h 678928"/>
                <a:gd name="connsiteX114" fmla="*/ 484338 w 738318"/>
                <a:gd name="connsiteY114" fmla="*/ 151656 h 678928"/>
                <a:gd name="connsiteX115" fmla="*/ 492428 w 738318"/>
                <a:gd name="connsiteY115" fmla="*/ 157688 h 678928"/>
                <a:gd name="connsiteX116" fmla="*/ 501032 w 738318"/>
                <a:gd name="connsiteY116" fmla="*/ 170138 h 678928"/>
                <a:gd name="connsiteX117" fmla="*/ 503600 w 738318"/>
                <a:gd name="connsiteY117" fmla="*/ 181048 h 678928"/>
                <a:gd name="connsiteX118" fmla="*/ 507067 w 738318"/>
                <a:gd name="connsiteY118" fmla="*/ 191317 h 678928"/>
                <a:gd name="connsiteX119" fmla="*/ 525429 w 738318"/>
                <a:gd name="connsiteY119" fmla="*/ 236753 h 678928"/>
                <a:gd name="connsiteX120" fmla="*/ 529924 w 738318"/>
                <a:gd name="connsiteY120" fmla="*/ 239834 h 678928"/>
                <a:gd name="connsiteX121" fmla="*/ 541095 w 738318"/>
                <a:gd name="connsiteY121" fmla="*/ 244198 h 678928"/>
                <a:gd name="connsiteX122" fmla="*/ 548286 w 738318"/>
                <a:gd name="connsiteY122" fmla="*/ 247150 h 678928"/>
                <a:gd name="connsiteX123" fmla="*/ 558430 w 738318"/>
                <a:gd name="connsiteY123" fmla="*/ 256776 h 678928"/>
                <a:gd name="connsiteX124" fmla="*/ 561127 w 738318"/>
                <a:gd name="connsiteY124" fmla="*/ 260884 h 678928"/>
                <a:gd name="connsiteX125" fmla="*/ 562411 w 738318"/>
                <a:gd name="connsiteY125" fmla="*/ 263836 h 678928"/>
                <a:gd name="connsiteX126" fmla="*/ 563695 w 738318"/>
                <a:gd name="connsiteY126" fmla="*/ 268842 h 678928"/>
                <a:gd name="connsiteX127" fmla="*/ 568575 w 738318"/>
                <a:gd name="connsiteY127" fmla="*/ 278725 h 678928"/>
                <a:gd name="connsiteX128" fmla="*/ 585653 w 738318"/>
                <a:gd name="connsiteY128" fmla="*/ 309786 h 678928"/>
                <a:gd name="connsiteX129" fmla="*/ 589377 w 738318"/>
                <a:gd name="connsiteY129" fmla="*/ 320311 h 678928"/>
                <a:gd name="connsiteX130" fmla="*/ 590918 w 738318"/>
                <a:gd name="connsiteY130" fmla="*/ 330451 h 678928"/>
                <a:gd name="connsiteX131" fmla="*/ 593871 w 738318"/>
                <a:gd name="connsiteY131" fmla="*/ 340976 h 678928"/>
                <a:gd name="connsiteX132" fmla="*/ 598494 w 738318"/>
                <a:gd name="connsiteY132" fmla="*/ 340719 h 678928"/>
                <a:gd name="connsiteX133" fmla="*/ 601190 w 738318"/>
                <a:gd name="connsiteY133" fmla="*/ 335842 h 678928"/>
                <a:gd name="connsiteX134" fmla="*/ 604272 w 738318"/>
                <a:gd name="connsiteY134" fmla="*/ 332761 h 678928"/>
                <a:gd name="connsiteX135" fmla="*/ 607868 w 738318"/>
                <a:gd name="connsiteY135" fmla="*/ 341361 h 678928"/>
                <a:gd name="connsiteX136" fmla="*/ 608766 w 738318"/>
                <a:gd name="connsiteY136" fmla="*/ 350474 h 678928"/>
                <a:gd name="connsiteX137" fmla="*/ 629055 w 738318"/>
                <a:gd name="connsiteY137" fmla="*/ 350474 h 678928"/>
                <a:gd name="connsiteX138" fmla="*/ 651013 w 738318"/>
                <a:gd name="connsiteY138" fmla="*/ 352399 h 678928"/>
                <a:gd name="connsiteX139" fmla="*/ 656920 w 738318"/>
                <a:gd name="connsiteY139" fmla="*/ 354324 h 678928"/>
                <a:gd name="connsiteX140" fmla="*/ 674640 w 738318"/>
                <a:gd name="connsiteY140" fmla="*/ 364336 h 678928"/>
                <a:gd name="connsiteX141" fmla="*/ 690178 w 738318"/>
                <a:gd name="connsiteY141" fmla="*/ 379867 h 678928"/>
                <a:gd name="connsiteX142" fmla="*/ 690948 w 738318"/>
                <a:gd name="connsiteY142" fmla="*/ 389493 h 678928"/>
                <a:gd name="connsiteX143" fmla="*/ 692104 w 738318"/>
                <a:gd name="connsiteY143" fmla="*/ 395654 h 678928"/>
                <a:gd name="connsiteX144" fmla="*/ 694672 w 738318"/>
                <a:gd name="connsiteY144" fmla="*/ 408104 h 678928"/>
                <a:gd name="connsiteX145" fmla="*/ 692874 w 738318"/>
                <a:gd name="connsiteY145" fmla="*/ 421453 h 678928"/>
                <a:gd name="connsiteX146" fmla="*/ 671944 w 738318"/>
                <a:gd name="connsiteY146" fmla="*/ 461370 h 678928"/>
                <a:gd name="connsiteX147" fmla="*/ 678621 w 738318"/>
                <a:gd name="connsiteY147" fmla="*/ 518616 h 678928"/>
                <a:gd name="connsiteX148" fmla="*/ 675282 w 738318"/>
                <a:gd name="connsiteY148" fmla="*/ 525162 h 678928"/>
                <a:gd name="connsiteX149" fmla="*/ 684271 w 738318"/>
                <a:gd name="connsiteY149" fmla="*/ 540564 h 678928"/>
                <a:gd name="connsiteX150" fmla="*/ 705715 w 738318"/>
                <a:gd name="connsiteY150" fmla="*/ 555966 h 678928"/>
                <a:gd name="connsiteX151" fmla="*/ 722408 w 738318"/>
                <a:gd name="connsiteY151" fmla="*/ 566748 h 678928"/>
                <a:gd name="connsiteX152" fmla="*/ 732039 w 738318"/>
                <a:gd name="connsiteY152" fmla="*/ 573037 h 678928"/>
                <a:gd name="connsiteX153" fmla="*/ 724719 w 738318"/>
                <a:gd name="connsiteY153" fmla="*/ 579583 h 678928"/>
                <a:gd name="connsiteX154" fmla="*/ 695314 w 738318"/>
                <a:gd name="connsiteY154" fmla="*/ 573294 h 678928"/>
                <a:gd name="connsiteX155" fmla="*/ 673228 w 738318"/>
                <a:gd name="connsiteY155" fmla="*/ 570470 h 678928"/>
                <a:gd name="connsiteX156" fmla="*/ 676181 w 738318"/>
                <a:gd name="connsiteY156" fmla="*/ 591135 h 678928"/>
                <a:gd name="connsiteX157" fmla="*/ 684399 w 738318"/>
                <a:gd name="connsiteY157" fmla="*/ 649792 h 678928"/>
                <a:gd name="connsiteX158" fmla="*/ 681189 w 738318"/>
                <a:gd name="connsiteY158" fmla="*/ 649535 h 678928"/>
                <a:gd name="connsiteX159" fmla="*/ 677465 w 738318"/>
                <a:gd name="connsiteY159" fmla="*/ 643374 h 678928"/>
                <a:gd name="connsiteX160" fmla="*/ 669889 w 738318"/>
                <a:gd name="connsiteY160" fmla="*/ 628999 h 678928"/>
                <a:gd name="connsiteX161" fmla="*/ 654480 w 738318"/>
                <a:gd name="connsiteY161" fmla="*/ 596141 h 678928"/>
                <a:gd name="connsiteX162" fmla="*/ 643437 w 738318"/>
                <a:gd name="connsiteY162" fmla="*/ 574192 h 678928"/>
                <a:gd name="connsiteX163" fmla="*/ 635475 w 738318"/>
                <a:gd name="connsiteY163" fmla="*/ 573294 h 678928"/>
                <a:gd name="connsiteX164" fmla="*/ 625203 w 738318"/>
                <a:gd name="connsiteY164" fmla="*/ 572524 h 678928"/>
                <a:gd name="connsiteX165" fmla="*/ 582956 w 738318"/>
                <a:gd name="connsiteY165" fmla="*/ 630282 h 678928"/>
                <a:gd name="connsiteX166" fmla="*/ 568189 w 738318"/>
                <a:gd name="connsiteY166" fmla="*/ 651075 h 678928"/>
                <a:gd name="connsiteX167" fmla="*/ 562282 w 738318"/>
                <a:gd name="connsiteY167" fmla="*/ 659418 h 678928"/>
                <a:gd name="connsiteX168" fmla="*/ 559843 w 738318"/>
                <a:gd name="connsiteY168" fmla="*/ 663654 h 678928"/>
                <a:gd name="connsiteX169" fmla="*/ 554321 w 738318"/>
                <a:gd name="connsiteY169" fmla="*/ 670457 h 678928"/>
                <a:gd name="connsiteX170" fmla="*/ 547002 w 738318"/>
                <a:gd name="connsiteY170" fmla="*/ 675591 h 678928"/>
                <a:gd name="connsiteX171" fmla="*/ 435029 w 738318"/>
                <a:gd name="connsiteY171" fmla="*/ 133173 h 678928"/>
                <a:gd name="connsiteX172" fmla="*/ 436442 w 738318"/>
                <a:gd name="connsiteY172" fmla="*/ 115589 h 678928"/>
                <a:gd name="connsiteX173" fmla="*/ 434002 w 738318"/>
                <a:gd name="connsiteY173" fmla="*/ 95309 h 678928"/>
                <a:gd name="connsiteX174" fmla="*/ 432718 w 738318"/>
                <a:gd name="connsiteY174" fmla="*/ 87351 h 678928"/>
                <a:gd name="connsiteX175" fmla="*/ 426554 w 738318"/>
                <a:gd name="connsiteY175" fmla="*/ 92999 h 678928"/>
                <a:gd name="connsiteX176" fmla="*/ 424885 w 738318"/>
                <a:gd name="connsiteY176" fmla="*/ 113407 h 678928"/>
                <a:gd name="connsiteX177" fmla="*/ 427582 w 738318"/>
                <a:gd name="connsiteY177" fmla="*/ 126499 h 678928"/>
                <a:gd name="connsiteX178" fmla="*/ 435029 w 738318"/>
                <a:gd name="connsiteY178" fmla="*/ 133173 h 6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738318" h="678928">
                  <a:moveTo>
                    <a:pt x="547002" y="675591"/>
                  </a:moveTo>
                  <a:cubicBezTo>
                    <a:pt x="547002" y="674949"/>
                    <a:pt x="553294" y="661600"/>
                    <a:pt x="560998" y="645685"/>
                  </a:cubicBezTo>
                  <a:cubicBezTo>
                    <a:pt x="568703" y="629769"/>
                    <a:pt x="575894" y="614752"/>
                    <a:pt x="576921" y="612185"/>
                  </a:cubicBezTo>
                  <a:lnTo>
                    <a:pt x="578847" y="607436"/>
                  </a:lnTo>
                  <a:lnTo>
                    <a:pt x="574225" y="608719"/>
                  </a:lnTo>
                  <a:cubicBezTo>
                    <a:pt x="531464" y="620656"/>
                    <a:pt x="521320" y="623351"/>
                    <a:pt x="476377" y="634903"/>
                  </a:cubicBezTo>
                  <a:cubicBezTo>
                    <a:pt x="471754" y="636187"/>
                    <a:pt x="467517" y="637855"/>
                    <a:pt x="467003" y="638882"/>
                  </a:cubicBezTo>
                  <a:cubicBezTo>
                    <a:pt x="466233" y="640165"/>
                    <a:pt x="460454" y="640551"/>
                    <a:pt x="440551" y="640551"/>
                  </a:cubicBezTo>
                  <a:lnTo>
                    <a:pt x="415126" y="640551"/>
                  </a:lnTo>
                  <a:lnTo>
                    <a:pt x="388160" y="630924"/>
                  </a:lnTo>
                  <a:cubicBezTo>
                    <a:pt x="373265" y="625662"/>
                    <a:pt x="360039" y="621298"/>
                    <a:pt x="358755" y="621298"/>
                  </a:cubicBezTo>
                  <a:cubicBezTo>
                    <a:pt x="357471" y="621298"/>
                    <a:pt x="344887" y="614495"/>
                    <a:pt x="330762" y="606024"/>
                  </a:cubicBezTo>
                  <a:cubicBezTo>
                    <a:pt x="312528" y="595242"/>
                    <a:pt x="303282" y="590493"/>
                    <a:pt x="299301" y="589980"/>
                  </a:cubicBezTo>
                  <a:cubicBezTo>
                    <a:pt x="296091" y="589466"/>
                    <a:pt x="290955" y="587798"/>
                    <a:pt x="287745" y="586129"/>
                  </a:cubicBezTo>
                  <a:cubicBezTo>
                    <a:pt x="284534" y="584460"/>
                    <a:pt x="278628" y="582535"/>
                    <a:pt x="274775" y="581765"/>
                  </a:cubicBezTo>
                  <a:cubicBezTo>
                    <a:pt x="268483" y="580610"/>
                    <a:pt x="267328" y="580738"/>
                    <a:pt x="264246" y="582920"/>
                  </a:cubicBezTo>
                  <a:cubicBezTo>
                    <a:pt x="262320" y="584204"/>
                    <a:pt x="258853" y="585359"/>
                    <a:pt x="256670" y="585359"/>
                  </a:cubicBezTo>
                  <a:cubicBezTo>
                    <a:pt x="254358" y="585359"/>
                    <a:pt x="249864" y="586899"/>
                    <a:pt x="246654" y="588824"/>
                  </a:cubicBezTo>
                  <a:cubicBezTo>
                    <a:pt x="243444" y="590750"/>
                    <a:pt x="238179" y="592675"/>
                    <a:pt x="234969" y="593317"/>
                  </a:cubicBezTo>
                  <a:cubicBezTo>
                    <a:pt x="231758" y="593830"/>
                    <a:pt x="221101" y="595756"/>
                    <a:pt x="211213" y="597552"/>
                  </a:cubicBezTo>
                  <a:cubicBezTo>
                    <a:pt x="194135" y="600761"/>
                    <a:pt x="191823" y="600890"/>
                    <a:pt x="165628" y="600120"/>
                  </a:cubicBezTo>
                  <a:lnTo>
                    <a:pt x="138020" y="599221"/>
                  </a:lnTo>
                  <a:lnTo>
                    <a:pt x="112338" y="587669"/>
                  </a:lnTo>
                  <a:cubicBezTo>
                    <a:pt x="89482" y="577401"/>
                    <a:pt x="79979" y="572652"/>
                    <a:pt x="59049" y="561229"/>
                  </a:cubicBezTo>
                  <a:cubicBezTo>
                    <a:pt x="55839" y="559560"/>
                    <a:pt x="50959" y="556480"/>
                    <a:pt x="48134" y="554426"/>
                  </a:cubicBezTo>
                  <a:cubicBezTo>
                    <a:pt x="41200" y="549292"/>
                    <a:pt x="25406" y="528884"/>
                    <a:pt x="20269" y="518616"/>
                  </a:cubicBezTo>
                  <a:cubicBezTo>
                    <a:pt x="18086" y="513995"/>
                    <a:pt x="15775" y="510144"/>
                    <a:pt x="15133" y="509888"/>
                  </a:cubicBezTo>
                  <a:cubicBezTo>
                    <a:pt x="14619" y="509631"/>
                    <a:pt x="14106" y="508604"/>
                    <a:pt x="14106" y="507706"/>
                  </a:cubicBezTo>
                  <a:cubicBezTo>
                    <a:pt x="14106" y="505652"/>
                    <a:pt x="2035" y="478441"/>
                    <a:pt x="-661" y="474591"/>
                  </a:cubicBezTo>
                  <a:cubicBezTo>
                    <a:pt x="-2202" y="472409"/>
                    <a:pt x="-2587" y="467403"/>
                    <a:pt x="-2587" y="448278"/>
                  </a:cubicBezTo>
                  <a:lnTo>
                    <a:pt x="-2587" y="424662"/>
                  </a:lnTo>
                  <a:lnTo>
                    <a:pt x="2421" y="415549"/>
                  </a:lnTo>
                  <a:cubicBezTo>
                    <a:pt x="5117" y="410414"/>
                    <a:pt x="8969" y="403483"/>
                    <a:pt x="11024" y="399890"/>
                  </a:cubicBezTo>
                  <a:cubicBezTo>
                    <a:pt x="15775" y="391675"/>
                    <a:pt x="17958" y="385514"/>
                    <a:pt x="17958" y="379867"/>
                  </a:cubicBezTo>
                  <a:cubicBezTo>
                    <a:pt x="17958" y="377428"/>
                    <a:pt x="18985" y="373962"/>
                    <a:pt x="20141" y="372294"/>
                  </a:cubicBezTo>
                  <a:cubicBezTo>
                    <a:pt x="22966" y="368315"/>
                    <a:pt x="28231" y="357148"/>
                    <a:pt x="28231" y="355094"/>
                  </a:cubicBezTo>
                  <a:cubicBezTo>
                    <a:pt x="28231" y="354324"/>
                    <a:pt x="30799" y="350987"/>
                    <a:pt x="34009" y="347907"/>
                  </a:cubicBezTo>
                  <a:cubicBezTo>
                    <a:pt x="38889" y="343158"/>
                    <a:pt x="39787" y="341489"/>
                    <a:pt x="39787" y="337382"/>
                  </a:cubicBezTo>
                  <a:cubicBezTo>
                    <a:pt x="39787" y="334686"/>
                    <a:pt x="40301" y="332504"/>
                    <a:pt x="40943" y="332504"/>
                  </a:cubicBezTo>
                  <a:cubicBezTo>
                    <a:pt x="42484" y="332504"/>
                    <a:pt x="53912" y="316204"/>
                    <a:pt x="53912" y="314150"/>
                  </a:cubicBezTo>
                  <a:cubicBezTo>
                    <a:pt x="53912" y="313252"/>
                    <a:pt x="55325" y="310299"/>
                    <a:pt x="57123" y="307476"/>
                  </a:cubicBezTo>
                  <a:cubicBezTo>
                    <a:pt x="58920" y="304652"/>
                    <a:pt x="60333" y="300288"/>
                    <a:pt x="60333" y="297721"/>
                  </a:cubicBezTo>
                  <a:cubicBezTo>
                    <a:pt x="60333" y="294384"/>
                    <a:pt x="62002" y="290662"/>
                    <a:pt x="67010" y="283602"/>
                  </a:cubicBezTo>
                  <a:lnTo>
                    <a:pt x="73559" y="274104"/>
                  </a:lnTo>
                  <a:lnTo>
                    <a:pt x="75999" y="255493"/>
                  </a:lnTo>
                  <a:cubicBezTo>
                    <a:pt x="77283" y="245225"/>
                    <a:pt x="78439" y="234058"/>
                    <a:pt x="78439" y="230464"/>
                  </a:cubicBezTo>
                  <a:cubicBezTo>
                    <a:pt x="78439" y="225587"/>
                    <a:pt x="79466" y="222506"/>
                    <a:pt x="82548" y="217757"/>
                  </a:cubicBezTo>
                  <a:cubicBezTo>
                    <a:pt x="85758" y="212623"/>
                    <a:pt x="86400" y="210441"/>
                    <a:pt x="86143" y="205179"/>
                  </a:cubicBezTo>
                  <a:cubicBezTo>
                    <a:pt x="85886" y="200045"/>
                    <a:pt x="86528" y="197863"/>
                    <a:pt x="89738" y="192729"/>
                  </a:cubicBezTo>
                  <a:cubicBezTo>
                    <a:pt x="92820" y="187979"/>
                    <a:pt x="93719" y="185156"/>
                    <a:pt x="93719" y="180150"/>
                  </a:cubicBezTo>
                  <a:cubicBezTo>
                    <a:pt x="93719" y="176556"/>
                    <a:pt x="94618" y="171165"/>
                    <a:pt x="95645" y="168213"/>
                  </a:cubicBezTo>
                  <a:cubicBezTo>
                    <a:pt x="97315" y="163336"/>
                    <a:pt x="97315" y="162052"/>
                    <a:pt x="95645" y="156276"/>
                  </a:cubicBezTo>
                  <a:cubicBezTo>
                    <a:pt x="94618" y="152683"/>
                    <a:pt x="93719" y="148575"/>
                    <a:pt x="93719" y="147163"/>
                  </a:cubicBezTo>
                  <a:cubicBezTo>
                    <a:pt x="93719" y="145623"/>
                    <a:pt x="99754" y="133686"/>
                    <a:pt x="107202" y="120466"/>
                  </a:cubicBezTo>
                  <a:cubicBezTo>
                    <a:pt x="114650" y="107246"/>
                    <a:pt x="120685" y="95052"/>
                    <a:pt x="120685" y="93255"/>
                  </a:cubicBezTo>
                  <a:cubicBezTo>
                    <a:pt x="120685" y="91587"/>
                    <a:pt x="123253" y="82730"/>
                    <a:pt x="126463" y="73746"/>
                  </a:cubicBezTo>
                  <a:cubicBezTo>
                    <a:pt x="129674" y="64889"/>
                    <a:pt x="132242" y="56418"/>
                    <a:pt x="132242" y="55006"/>
                  </a:cubicBezTo>
                  <a:cubicBezTo>
                    <a:pt x="132242" y="53594"/>
                    <a:pt x="134810" y="48717"/>
                    <a:pt x="138020" y="44225"/>
                  </a:cubicBezTo>
                  <a:cubicBezTo>
                    <a:pt x="143799" y="36267"/>
                    <a:pt x="143799" y="36138"/>
                    <a:pt x="143799" y="25742"/>
                  </a:cubicBezTo>
                  <a:cubicBezTo>
                    <a:pt x="143799" y="15859"/>
                    <a:pt x="144055" y="14832"/>
                    <a:pt x="147779" y="10211"/>
                  </a:cubicBezTo>
                  <a:cubicBezTo>
                    <a:pt x="152274" y="4435"/>
                    <a:pt x="153558" y="4179"/>
                    <a:pt x="159850" y="7901"/>
                  </a:cubicBezTo>
                  <a:lnTo>
                    <a:pt x="164472" y="10725"/>
                  </a:lnTo>
                  <a:lnTo>
                    <a:pt x="168453" y="7002"/>
                  </a:lnTo>
                  <a:cubicBezTo>
                    <a:pt x="170508" y="4949"/>
                    <a:pt x="172819" y="1868"/>
                    <a:pt x="173461" y="200"/>
                  </a:cubicBezTo>
                  <a:cubicBezTo>
                    <a:pt x="174617" y="-2752"/>
                    <a:pt x="174745" y="-2752"/>
                    <a:pt x="187843" y="-1854"/>
                  </a:cubicBezTo>
                  <a:cubicBezTo>
                    <a:pt x="195034" y="-1212"/>
                    <a:pt x="211984" y="-442"/>
                    <a:pt x="225338" y="-57"/>
                  </a:cubicBezTo>
                  <a:cubicBezTo>
                    <a:pt x="249607" y="713"/>
                    <a:pt x="249736" y="713"/>
                    <a:pt x="250121" y="3665"/>
                  </a:cubicBezTo>
                  <a:cubicBezTo>
                    <a:pt x="250506" y="5719"/>
                    <a:pt x="247553" y="11238"/>
                    <a:pt x="241261" y="20736"/>
                  </a:cubicBezTo>
                  <a:cubicBezTo>
                    <a:pt x="232786" y="33571"/>
                    <a:pt x="231630" y="34855"/>
                    <a:pt x="226751" y="36138"/>
                  </a:cubicBezTo>
                  <a:cubicBezTo>
                    <a:pt x="216991" y="38705"/>
                    <a:pt x="201711" y="56033"/>
                    <a:pt x="198886" y="67585"/>
                  </a:cubicBezTo>
                  <a:cubicBezTo>
                    <a:pt x="198115" y="71050"/>
                    <a:pt x="196318" y="75671"/>
                    <a:pt x="195034" y="77725"/>
                  </a:cubicBezTo>
                  <a:cubicBezTo>
                    <a:pt x="193878" y="79907"/>
                    <a:pt x="191053" y="87993"/>
                    <a:pt x="188870" y="95694"/>
                  </a:cubicBezTo>
                  <a:cubicBezTo>
                    <a:pt x="185403" y="107887"/>
                    <a:pt x="184889" y="111866"/>
                    <a:pt x="184889" y="125600"/>
                  </a:cubicBezTo>
                  <a:cubicBezTo>
                    <a:pt x="184889" y="134200"/>
                    <a:pt x="185403" y="141259"/>
                    <a:pt x="186045" y="141259"/>
                  </a:cubicBezTo>
                  <a:cubicBezTo>
                    <a:pt x="186559" y="141259"/>
                    <a:pt x="187843" y="143955"/>
                    <a:pt x="188742" y="147163"/>
                  </a:cubicBezTo>
                  <a:cubicBezTo>
                    <a:pt x="189897" y="151142"/>
                    <a:pt x="192979" y="156148"/>
                    <a:pt x="197987" y="161796"/>
                  </a:cubicBezTo>
                  <a:cubicBezTo>
                    <a:pt x="204279" y="169240"/>
                    <a:pt x="205435" y="171294"/>
                    <a:pt x="205435" y="175529"/>
                  </a:cubicBezTo>
                  <a:cubicBezTo>
                    <a:pt x="205435" y="178738"/>
                    <a:pt x="207104" y="184001"/>
                    <a:pt x="209801" y="189520"/>
                  </a:cubicBezTo>
                  <a:cubicBezTo>
                    <a:pt x="212112" y="194397"/>
                    <a:pt x="215322" y="202868"/>
                    <a:pt x="216863" y="208388"/>
                  </a:cubicBezTo>
                  <a:cubicBezTo>
                    <a:pt x="218404" y="213907"/>
                    <a:pt x="220972" y="220581"/>
                    <a:pt x="222770" y="223276"/>
                  </a:cubicBezTo>
                  <a:lnTo>
                    <a:pt x="225852" y="228282"/>
                  </a:lnTo>
                  <a:lnTo>
                    <a:pt x="236638" y="229181"/>
                  </a:lnTo>
                  <a:cubicBezTo>
                    <a:pt x="245370" y="229951"/>
                    <a:pt x="248195" y="229694"/>
                    <a:pt x="251405" y="228025"/>
                  </a:cubicBezTo>
                  <a:cubicBezTo>
                    <a:pt x="254744" y="226229"/>
                    <a:pt x="260907" y="225972"/>
                    <a:pt x="291725" y="225972"/>
                  </a:cubicBezTo>
                  <a:cubicBezTo>
                    <a:pt x="311757" y="225972"/>
                    <a:pt x="331147" y="225587"/>
                    <a:pt x="334871" y="225073"/>
                  </a:cubicBezTo>
                  <a:lnTo>
                    <a:pt x="341676" y="224303"/>
                  </a:lnTo>
                  <a:lnTo>
                    <a:pt x="340777" y="215447"/>
                  </a:lnTo>
                  <a:cubicBezTo>
                    <a:pt x="340264" y="210056"/>
                    <a:pt x="340392" y="206077"/>
                    <a:pt x="341163" y="205564"/>
                  </a:cubicBezTo>
                  <a:cubicBezTo>
                    <a:pt x="342447" y="204794"/>
                    <a:pt x="360039" y="148960"/>
                    <a:pt x="361451" y="140874"/>
                  </a:cubicBezTo>
                  <a:cubicBezTo>
                    <a:pt x="362735" y="134071"/>
                    <a:pt x="368642" y="128552"/>
                    <a:pt x="375576" y="127525"/>
                  </a:cubicBezTo>
                  <a:cubicBezTo>
                    <a:pt x="379814" y="127012"/>
                    <a:pt x="381355" y="126242"/>
                    <a:pt x="381868" y="124060"/>
                  </a:cubicBezTo>
                  <a:cubicBezTo>
                    <a:pt x="382125" y="122648"/>
                    <a:pt x="382896" y="109813"/>
                    <a:pt x="383409" y="95694"/>
                  </a:cubicBezTo>
                  <a:cubicBezTo>
                    <a:pt x="384180" y="71179"/>
                    <a:pt x="384180" y="69767"/>
                    <a:pt x="381611" y="63991"/>
                  </a:cubicBezTo>
                  <a:cubicBezTo>
                    <a:pt x="378530" y="57573"/>
                    <a:pt x="376604" y="42171"/>
                    <a:pt x="378016" y="36652"/>
                  </a:cubicBezTo>
                  <a:cubicBezTo>
                    <a:pt x="378786" y="33443"/>
                    <a:pt x="379300" y="33186"/>
                    <a:pt x="383923" y="33828"/>
                  </a:cubicBezTo>
                  <a:cubicBezTo>
                    <a:pt x="388674" y="34470"/>
                    <a:pt x="389316" y="34085"/>
                    <a:pt x="395480" y="27667"/>
                  </a:cubicBezTo>
                  <a:cubicBezTo>
                    <a:pt x="398947" y="23817"/>
                    <a:pt x="401900" y="19838"/>
                    <a:pt x="401900" y="18554"/>
                  </a:cubicBezTo>
                  <a:cubicBezTo>
                    <a:pt x="401900" y="17399"/>
                    <a:pt x="404340" y="14190"/>
                    <a:pt x="407422" y="11495"/>
                  </a:cubicBezTo>
                  <a:cubicBezTo>
                    <a:pt x="412558" y="6746"/>
                    <a:pt x="416025" y="5205"/>
                    <a:pt x="416025" y="7644"/>
                  </a:cubicBezTo>
                  <a:cubicBezTo>
                    <a:pt x="416025" y="8286"/>
                    <a:pt x="417181" y="9056"/>
                    <a:pt x="418593" y="9441"/>
                  </a:cubicBezTo>
                  <a:cubicBezTo>
                    <a:pt x="420391" y="9954"/>
                    <a:pt x="421803" y="9184"/>
                    <a:pt x="423216" y="7131"/>
                  </a:cubicBezTo>
                  <a:cubicBezTo>
                    <a:pt x="425014" y="4435"/>
                    <a:pt x="426426" y="4050"/>
                    <a:pt x="439395" y="3280"/>
                  </a:cubicBezTo>
                  <a:cubicBezTo>
                    <a:pt x="448641" y="2638"/>
                    <a:pt x="453906" y="2767"/>
                    <a:pt x="454419" y="3665"/>
                  </a:cubicBezTo>
                  <a:cubicBezTo>
                    <a:pt x="454804" y="4435"/>
                    <a:pt x="463793" y="6232"/>
                    <a:pt x="474451" y="7772"/>
                  </a:cubicBezTo>
                  <a:cubicBezTo>
                    <a:pt x="484980" y="9313"/>
                    <a:pt x="494611" y="11110"/>
                    <a:pt x="495895" y="11751"/>
                  </a:cubicBezTo>
                  <a:cubicBezTo>
                    <a:pt x="497051" y="12393"/>
                    <a:pt x="501288" y="12907"/>
                    <a:pt x="505141" y="12907"/>
                  </a:cubicBezTo>
                  <a:cubicBezTo>
                    <a:pt x="509121" y="12907"/>
                    <a:pt x="512331" y="13292"/>
                    <a:pt x="512331" y="13805"/>
                  </a:cubicBezTo>
                  <a:cubicBezTo>
                    <a:pt x="512331" y="14447"/>
                    <a:pt x="510791" y="19324"/>
                    <a:pt x="508993" y="24843"/>
                  </a:cubicBezTo>
                  <a:cubicBezTo>
                    <a:pt x="506168" y="33186"/>
                    <a:pt x="503985" y="36909"/>
                    <a:pt x="495253" y="47305"/>
                  </a:cubicBezTo>
                  <a:cubicBezTo>
                    <a:pt x="489475" y="54108"/>
                    <a:pt x="484467" y="60012"/>
                    <a:pt x="483953" y="60397"/>
                  </a:cubicBezTo>
                  <a:cubicBezTo>
                    <a:pt x="483568" y="60782"/>
                    <a:pt x="481513" y="66301"/>
                    <a:pt x="479459" y="72591"/>
                  </a:cubicBezTo>
                  <a:cubicBezTo>
                    <a:pt x="476120" y="83500"/>
                    <a:pt x="475863" y="85297"/>
                    <a:pt x="476249" y="103395"/>
                  </a:cubicBezTo>
                  <a:cubicBezTo>
                    <a:pt x="476634" y="121493"/>
                    <a:pt x="476762" y="122776"/>
                    <a:pt x="479587" y="125857"/>
                  </a:cubicBezTo>
                  <a:cubicBezTo>
                    <a:pt x="482027" y="128552"/>
                    <a:pt x="482669" y="131119"/>
                    <a:pt x="483440" y="140361"/>
                  </a:cubicBezTo>
                  <a:lnTo>
                    <a:pt x="484338" y="151656"/>
                  </a:lnTo>
                  <a:lnTo>
                    <a:pt x="492428" y="157688"/>
                  </a:lnTo>
                  <a:cubicBezTo>
                    <a:pt x="500133" y="163464"/>
                    <a:pt x="500518" y="163978"/>
                    <a:pt x="501032" y="170138"/>
                  </a:cubicBezTo>
                  <a:cubicBezTo>
                    <a:pt x="501288" y="173732"/>
                    <a:pt x="502572" y="178610"/>
                    <a:pt x="503600" y="181048"/>
                  </a:cubicBezTo>
                  <a:cubicBezTo>
                    <a:pt x="504755" y="183487"/>
                    <a:pt x="506296" y="188108"/>
                    <a:pt x="507067" y="191317"/>
                  </a:cubicBezTo>
                  <a:cubicBezTo>
                    <a:pt x="508222" y="196194"/>
                    <a:pt x="524274" y="235983"/>
                    <a:pt x="525429" y="236753"/>
                  </a:cubicBezTo>
                  <a:cubicBezTo>
                    <a:pt x="525686" y="237010"/>
                    <a:pt x="527612" y="238294"/>
                    <a:pt x="529924" y="239834"/>
                  </a:cubicBezTo>
                  <a:cubicBezTo>
                    <a:pt x="532106" y="241502"/>
                    <a:pt x="537243" y="243299"/>
                    <a:pt x="541095" y="244198"/>
                  </a:cubicBezTo>
                  <a:cubicBezTo>
                    <a:pt x="545333" y="244968"/>
                    <a:pt x="548286" y="246252"/>
                    <a:pt x="548286" y="247150"/>
                  </a:cubicBezTo>
                  <a:cubicBezTo>
                    <a:pt x="548286" y="248819"/>
                    <a:pt x="552395" y="252541"/>
                    <a:pt x="558430" y="256776"/>
                  </a:cubicBezTo>
                  <a:cubicBezTo>
                    <a:pt x="559843" y="257803"/>
                    <a:pt x="561127" y="259600"/>
                    <a:pt x="561127" y="260884"/>
                  </a:cubicBezTo>
                  <a:cubicBezTo>
                    <a:pt x="561127" y="262039"/>
                    <a:pt x="561769" y="263451"/>
                    <a:pt x="562411" y="263836"/>
                  </a:cubicBezTo>
                  <a:cubicBezTo>
                    <a:pt x="563181" y="264221"/>
                    <a:pt x="563695" y="266531"/>
                    <a:pt x="563695" y="268842"/>
                  </a:cubicBezTo>
                  <a:cubicBezTo>
                    <a:pt x="563695" y="271922"/>
                    <a:pt x="565107" y="274617"/>
                    <a:pt x="568575" y="278725"/>
                  </a:cubicBezTo>
                  <a:cubicBezTo>
                    <a:pt x="575894" y="287196"/>
                    <a:pt x="582571" y="299261"/>
                    <a:pt x="585653" y="309786"/>
                  </a:cubicBezTo>
                  <a:cubicBezTo>
                    <a:pt x="587065" y="314792"/>
                    <a:pt x="588863" y="319669"/>
                    <a:pt x="589377" y="320311"/>
                  </a:cubicBezTo>
                  <a:cubicBezTo>
                    <a:pt x="589890" y="321081"/>
                    <a:pt x="590661" y="325573"/>
                    <a:pt x="590918" y="330451"/>
                  </a:cubicBezTo>
                  <a:cubicBezTo>
                    <a:pt x="591303" y="337125"/>
                    <a:pt x="592073" y="339692"/>
                    <a:pt x="593871" y="340976"/>
                  </a:cubicBezTo>
                  <a:cubicBezTo>
                    <a:pt x="595926" y="342516"/>
                    <a:pt x="596568" y="342516"/>
                    <a:pt x="598494" y="340719"/>
                  </a:cubicBezTo>
                  <a:cubicBezTo>
                    <a:pt x="599778" y="339564"/>
                    <a:pt x="600934" y="337382"/>
                    <a:pt x="601190" y="335842"/>
                  </a:cubicBezTo>
                  <a:cubicBezTo>
                    <a:pt x="601447" y="334301"/>
                    <a:pt x="602603" y="333018"/>
                    <a:pt x="604272" y="332761"/>
                  </a:cubicBezTo>
                  <a:cubicBezTo>
                    <a:pt x="606712" y="332376"/>
                    <a:pt x="607097" y="333146"/>
                    <a:pt x="607868" y="341361"/>
                  </a:cubicBezTo>
                  <a:lnTo>
                    <a:pt x="608766" y="350474"/>
                  </a:lnTo>
                  <a:lnTo>
                    <a:pt x="629055" y="350474"/>
                  </a:lnTo>
                  <a:cubicBezTo>
                    <a:pt x="645620" y="350474"/>
                    <a:pt x="649729" y="350859"/>
                    <a:pt x="651013" y="352399"/>
                  </a:cubicBezTo>
                  <a:cubicBezTo>
                    <a:pt x="651912" y="353426"/>
                    <a:pt x="654608" y="354324"/>
                    <a:pt x="656920" y="354324"/>
                  </a:cubicBezTo>
                  <a:cubicBezTo>
                    <a:pt x="660387" y="354324"/>
                    <a:pt x="664111" y="356378"/>
                    <a:pt x="674640" y="364336"/>
                  </a:cubicBezTo>
                  <a:cubicBezTo>
                    <a:pt x="685426" y="372422"/>
                    <a:pt x="688251" y="375246"/>
                    <a:pt x="690178" y="379867"/>
                  </a:cubicBezTo>
                  <a:cubicBezTo>
                    <a:pt x="692104" y="384616"/>
                    <a:pt x="692232" y="386156"/>
                    <a:pt x="690948" y="389493"/>
                  </a:cubicBezTo>
                  <a:cubicBezTo>
                    <a:pt x="689664" y="392958"/>
                    <a:pt x="689792" y="393729"/>
                    <a:pt x="692104" y="395654"/>
                  </a:cubicBezTo>
                  <a:cubicBezTo>
                    <a:pt x="694287" y="397451"/>
                    <a:pt x="694672" y="399248"/>
                    <a:pt x="694672" y="408104"/>
                  </a:cubicBezTo>
                  <a:cubicBezTo>
                    <a:pt x="694672" y="414778"/>
                    <a:pt x="694030" y="419656"/>
                    <a:pt x="692874" y="421453"/>
                  </a:cubicBezTo>
                  <a:cubicBezTo>
                    <a:pt x="680804" y="440706"/>
                    <a:pt x="672329" y="456878"/>
                    <a:pt x="671944" y="461370"/>
                  </a:cubicBezTo>
                  <a:cubicBezTo>
                    <a:pt x="671173" y="469970"/>
                    <a:pt x="676438" y="515022"/>
                    <a:pt x="678621" y="518616"/>
                  </a:cubicBezTo>
                  <a:cubicBezTo>
                    <a:pt x="679134" y="519386"/>
                    <a:pt x="677594" y="522338"/>
                    <a:pt x="675282" y="525162"/>
                  </a:cubicBezTo>
                  <a:cubicBezTo>
                    <a:pt x="670017" y="531836"/>
                    <a:pt x="670531" y="532863"/>
                    <a:pt x="684271" y="540564"/>
                  </a:cubicBezTo>
                  <a:cubicBezTo>
                    <a:pt x="689921" y="543773"/>
                    <a:pt x="699680" y="550704"/>
                    <a:pt x="705715" y="555966"/>
                  </a:cubicBezTo>
                  <a:cubicBezTo>
                    <a:pt x="713933" y="563154"/>
                    <a:pt x="718042" y="565721"/>
                    <a:pt x="722408" y="566748"/>
                  </a:cubicBezTo>
                  <a:cubicBezTo>
                    <a:pt x="726902" y="567775"/>
                    <a:pt x="729085" y="569187"/>
                    <a:pt x="732039" y="573037"/>
                  </a:cubicBezTo>
                  <a:cubicBezTo>
                    <a:pt x="738844" y="582278"/>
                    <a:pt x="736148" y="584589"/>
                    <a:pt x="724719" y="579583"/>
                  </a:cubicBezTo>
                  <a:cubicBezTo>
                    <a:pt x="719326" y="577144"/>
                    <a:pt x="711108" y="575476"/>
                    <a:pt x="695314" y="573294"/>
                  </a:cubicBezTo>
                  <a:cubicBezTo>
                    <a:pt x="683372" y="571625"/>
                    <a:pt x="673356" y="570342"/>
                    <a:pt x="673228" y="570470"/>
                  </a:cubicBezTo>
                  <a:cubicBezTo>
                    <a:pt x="673099" y="570470"/>
                    <a:pt x="674383" y="579840"/>
                    <a:pt x="676181" y="591135"/>
                  </a:cubicBezTo>
                  <a:cubicBezTo>
                    <a:pt x="681061" y="623351"/>
                    <a:pt x="684399" y="647353"/>
                    <a:pt x="684399" y="649792"/>
                  </a:cubicBezTo>
                  <a:cubicBezTo>
                    <a:pt x="684399" y="652872"/>
                    <a:pt x="682216" y="652744"/>
                    <a:pt x="681189" y="649535"/>
                  </a:cubicBezTo>
                  <a:cubicBezTo>
                    <a:pt x="680675" y="648123"/>
                    <a:pt x="679006" y="645428"/>
                    <a:pt x="677465" y="643374"/>
                  </a:cubicBezTo>
                  <a:cubicBezTo>
                    <a:pt x="675796" y="641449"/>
                    <a:pt x="672457" y="635031"/>
                    <a:pt x="669889" y="628999"/>
                  </a:cubicBezTo>
                  <a:cubicBezTo>
                    <a:pt x="667449" y="622966"/>
                    <a:pt x="660515" y="608206"/>
                    <a:pt x="654480" y="596141"/>
                  </a:cubicBezTo>
                  <a:lnTo>
                    <a:pt x="643437" y="574192"/>
                  </a:lnTo>
                  <a:lnTo>
                    <a:pt x="635475" y="573294"/>
                  </a:lnTo>
                  <a:cubicBezTo>
                    <a:pt x="631110" y="572909"/>
                    <a:pt x="626487" y="572524"/>
                    <a:pt x="625203" y="572524"/>
                  </a:cubicBezTo>
                  <a:cubicBezTo>
                    <a:pt x="623020" y="572524"/>
                    <a:pt x="606969" y="594472"/>
                    <a:pt x="582956" y="630282"/>
                  </a:cubicBezTo>
                  <a:cubicBezTo>
                    <a:pt x="577049" y="639139"/>
                    <a:pt x="570501" y="648508"/>
                    <a:pt x="568189" y="651075"/>
                  </a:cubicBezTo>
                  <a:cubicBezTo>
                    <a:pt x="566006" y="653643"/>
                    <a:pt x="563310" y="657493"/>
                    <a:pt x="562282" y="659418"/>
                  </a:cubicBezTo>
                  <a:cubicBezTo>
                    <a:pt x="561384" y="661344"/>
                    <a:pt x="560228" y="663269"/>
                    <a:pt x="559843" y="663654"/>
                  </a:cubicBezTo>
                  <a:cubicBezTo>
                    <a:pt x="559458" y="664039"/>
                    <a:pt x="557018" y="666991"/>
                    <a:pt x="554321" y="670457"/>
                  </a:cubicBezTo>
                  <a:cubicBezTo>
                    <a:pt x="549827" y="675976"/>
                    <a:pt x="547002" y="677901"/>
                    <a:pt x="547002" y="675591"/>
                  </a:cubicBezTo>
                  <a:close/>
                  <a:moveTo>
                    <a:pt x="435029" y="133173"/>
                  </a:moveTo>
                  <a:cubicBezTo>
                    <a:pt x="437726" y="130349"/>
                    <a:pt x="437726" y="129707"/>
                    <a:pt x="436442" y="115589"/>
                  </a:cubicBezTo>
                  <a:cubicBezTo>
                    <a:pt x="435800" y="107502"/>
                    <a:pt x="434644" y="98389"/>
                    <a:pt x="434002" y="95309"/>
                  </a:cubicBezTo>
                  <a:cubicBezTo>
                    <a:pt x="433232" y="92357"/>
                    <a:pt x="432718" y="88763"/>
                    <a:pt x="432718" y="87351"/>
                  </a:cubicBezTo>
                  <a:cubicBezTo>
                    <a:pt x="432718" y="81960"/>
                    <a:pt x="429379" y="85169"/>
                    <a:pt x="426554" y="92999"/>
                  </a:cubicBezTo>
                  <a:cubicBezTo>
                    <a:pt x="423473" y="102112"/>
                    <a:pt x="423216" y="105449"/>
                    <a:pt x="424885" y="113407"/>
                  </a:cubicBezTo>
                  <a:cubicBezTo>
                    <a:pt x="425527" y="116359"/>
                    <a:pt x="426811" y="122263"/>
                    <a:pt x="427582" y="126499"/>
                  </a:cubicBezTo>
                  <a:cubicBezTo>
                    <a:pt x="429893" y="137537"/>
                    <a:pt x="430407" y="138050"/>
                    <a:pt x="435029" y="133173"/>
                  </a:cubicBezTo>
                  <a:close/>
                </a:path>
              </a:pathLst>
            </a:custGeom>
            <a:solidFill>
              <a:schemeClr val="tx1"/>
            </a:solidFill>
            <a:ln w="19050" cap="flat">
              <a:noFill/>
              <a:prstDash val="solid"/>
              <a:miter/>
            </a:ln>
          </p:spPr>
          <p:txBody>
            <a:bodyPr rtlCol="0" anchor="ctr"/>
            <a:lstStyle/>
            <a:p>
              <a:endParaRPr lang="en-CA" dirty="0"/>
            </a:p>
          </p:txBody>
        </p:sp>
      </p:grpSp>
      <p:sp>
        <p:nvSpPr>
          <p:cNvPr id="9" name="Title 1">
            <a:extLst>
              <a:ext uri="{FF2B5EF4-FFF2-40B4-BE49-F238E27FC236}">
                <a16:creationId xmlns:a16="http://schemas.microsoft.com/office/drawing/2014/main" id="{565A4E87-2337-9F97-4D0A-3FFE753DEBDE}"/>
              </a:ext>
            </a:extLst>
          </p:cNvPr>
          <p:cNvSpPr>
            <a:spLocks noGrp="1"/>
          </p:cNvSpPr>
          <p:nvPr>
            <p:ph type="title"/>
          </p:nvPr>
        </p:nvSpPr>
        <p:spPr>
          <a:xfrm>
            <a:off x="838800" y="173736"/>
            <a:ext cx="10515600" cy="316800"/>
          </a:xfrm>
        </p:spPr>
        <p:txBody>
          <a:bodyPr>
            <a:noAutofit/>
          </a:bodyPr>
          <a:lstStyle/>
          <a:p>
            <a:r>
              <a:rPr lang="en-CA" dirty="0"/>
              <a:t>References and credits</a:t>
            </a:r>
          </a:p>
        </p:txBody>
      </p:sp>
    </p:spTree>
    <p:extLst>
      <p:ext uri="{BB962C8B-B14F-4D97-AF65-F5344CB8AC3E}">
        <p14:creationId xmlns:p14="http://schemas.microsoft.com/office/powerpoint/2010/main" val="1418873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11E06AE-BD32-4C34-9C1C-6B28DDFAE584}"/>
              </a:ext>
            </a:extLst>
          </p:cNvPr>
          <p:cNvSpPr>
            <a:spLocks noGrp="1"/>
          </p:cNvSpPr>
          <p:nvPr>
            <p:ph idx="1"/>
          </p:nvPr>
        </p:nvSpPr>
        <p:spPr>
          <a:xfrm>
            <a:off x="827690" y="1089151"/>
            <a:ext cx="10515600" cy="5087811"/>
          </a:xfrm>
        </p:spPr>
        <p:txBody>
          <a:bodyPr>
            <a:normAutofit/>
          </a:bodyPr>
          <a:lstStyle/>
          <a:p>
            <a:pPr marL="0" indent="0">
              <a:buNone/>
            </a:pPr>
            <a:endParaRPr lang="en-US" dirty="0"/>
          </a:p>
        </p:txBody>
      </p:sp>
      <p:sp>
        <p:nvSpPr>
          <p:cNvPr id="4" name="Slide Number Placeholder 3">
            <a:extLst>
              <a:ext uri="{FF2B5EF4-FFF2-40B4-BE49-F238E27FC236}">
                <a16:creationId xmlns:a16="http://schemas.microsoft.com/office/drawing/2014/main" id="{77572156-743A-4225-8927-EB6DBB24F612}"/>
              </a:ext>
            </a:extLst>
          </p:cNvPr>
          <p:cNvSpPr>
            <a:spLocks noGrp="1"/>
          </p:cNvSpPr>
          <p:nvPr>
            <p:ph type="sldNum" sz="quarter" idx="12"/>
          </p:nvPr>
        </p:nvSpPr>
        <p:spPr/>
        <p:txBody>
          <a:bodyPr/>
          <a:lstStyle/>
          <a:p>
            <a:fld id="{AE8FF73E-95BF-4E5E-8039-3219E3426DBA}" type="slidenum">
              <a:rPr lang="en-CA" smtClean="0"/>
              <a:pPr/>
              <a:t>5</a:t>
            </a:fld>
            <a:endParaRPr lang="en-CA" dirty="0"/>
          </a:p>
        </p:txBody>
      </p:sp>
      <p:pic>
        <p:nvPicPr>
          <p:cNvPr id="3" name="Picture 2">
            <a:extLst>
              <a:ext uri="{FF2B5EF4-FFF2-40B4-BE49-F238E27FC236}">
                <a16:creationId xmlns:a16="http://schemas.microsoft.com/office/drawing/2014/main" id="{EBEE6742-3815-4639-954C-64487D31B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0610" cy="6916301"/>
          </a:xfrm>
          <a:prstGeom prst="rect">
            <a:avLst/>
          </a:prstGeom>
        </p:spPr>
      </p:pic>
      <p:sp>
        <p:nvSpPr>
          <p:cNvPr id="9" name="TextBox 8">
            <a:extLst>
              <a:ext uri="{FF2B5EF4-FFF2-40B4-BE49-F238E27FC236}">
                <a16:creationId xmlns:a16="http://schemas.microsoft.com/office/drawing/2014/main" id="{009A98BB-DDDA-4327-B622-E05C3F228AB8}"/>
              </a:ext>
            </a:extLst>
          </p:cNvPr>
          <p:cNvSpPr txBox="1"/>
          <p:nvPr/>
        </p:nvSpPr>
        <p:spPr>
          <a:xfrm>
            <a:off x="0" y="6686883"/>
            <a:ext cx="1221248" cy="229417"/>
          </a:xfrm>
          <a:prstGeom prst="rect">
            <a:avLst/>
          </a:prstGeom>
          <a:solidFill>
            <a:schemeClr val="bg1"/>
          </a:solidFill>
        </p:spPr>
        <p:txBody>
          <a:bodyPr wrap="square">
            <a:spAutoFit/>
          </a:bodyPr>
          <a:lstStyle/>
          <a:p>
            <a:r>
              <a:rPr lang="en-US" sz="900" dirty="0"/>
              <a:t>Jasper Ave circa 1910</a:t>
            </a:r>
          </a:p>
        </p:txBody>
      </p:sp>
      <p:pic>
        <p:nvPicPr>
          <p:cNvPr id="74" name="Audio 73">
            <a:hlinkClick r:id="" action="ppaction://media"/>
            <a:extLst>
              <a:ext uri="{FF2B5EF4-FFF2-40B4-BE49-F238E27FC236}">
                <a16:creationId xmlns:a16="http://schemas.microsoft.com/office/drawing/2014/main" id="{DF97B08F-4636-F8AA-5833-C79BE3071E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4666919"/>
      </p:ext>
    </p:extLst>
  </p:cSld>
  <p:clrMapOvr>
    <a:masterClrMapping/>
  </p:clrMapOvr>
  <mc:AlternateContent xmlns:mc="http://schemas.openxmlformats.org/markup-compatibility/2006" xmlns:p14="http://schemas.microsoft.com/office/powerpoint/2010/main">
    <mc:Choice Requires="p14">
      <p:transition spd="slow" p14:dur="2000" advTm="15451"/>
    </mc:Choice>
    <mc:Fallback xmlns="">
      <p:transition spd="slow" advTm="1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ty skyline at night&#10;&#10;AI-generated content may be incorrect.">
            <a:extLst>
              <a:ext uri="{FF2B5EF4-FFF2-40B4-BE49-F238E27FC236}">
                <a16:creationId xmlns:a16="http://schemas.microsoft.com/office/drawing/2014/main" id="{995DFEA1-CE19-773C-D4E2-BFFD6DE49146}"/>
              </a:ext>
            </a:extLst>
          </p:cNvPr>
          <p:cNvPicPr>
            <a:picLocks noChangeAspect="1"/>
          </p:cNvPicPr>
          <p:nvPr/>
        </p:nvPicPr>
        <p:blipFill>
          <a:blip r:embed="rId4">
            <a:extLst>
              <a:ext uri="{28A0092B-C50C-407E-A947-70E740481C1C}">
                <a14:useLocalDpi xmlns:a14="http://schemas.microsoft.com/office/drawing/2010/main" val="0"/>
              </a:ext>
            </a:extLst>
          </a:blip>
          <a:srcRect t="9077" b="7395"/>
          <a:stretch>
            <a:fillRect/>
          </a:stretch>
        </p:blipFill>
        <p:spPr>
          <a:xfrm>
            <a:off x="-55789" y="-1"/>
            <a:ext cx="12316757" cy="6858001"/>
          </a:xfrm>
          <a:prstGeom prst="rect">
            <a:avLst/>
          </a:prstGeom>
        </p:spPr>
      </p:pic>
      <p:sp>
        <p:nvSpPr>
          <p:cNvPr id="4" name="Slide Number Placeholder 3">
            <a:extLst>
              <a:ext uri="{FF2B5EF4-FFF2-40B4-BE49-F238E27FC236}">
                <a16:creationId xmlns:a16="http://schemas.microsoft.com/office/drawing/2014/main" id="{4DEC8A7B-2CF1-B594-AED0-887BCE28C745}"/>
              </a:ext>
            </a:extLst>
          </p:cNvPr>
          <p:cNvSpPr>
            <a:spLocks noGrp="1"/>
          </p:cNvSpPr>
          <p:nvPr>
            <p:ph type="sldNum" sz="quarter" idx="12"/>
          </p:nvPr>
        </p:nvSpPr>
        <p:spPr/>
        <p:txBody>
          <a:bodyPr/>
          <a:lstStyle/>
          <a:p>
            <a:fld id="{AE8FF73E-95BF-4E5E-8039-3219E3426DBA}" type="slidenum">
              <a:rPr lang="en-CA" smtClean="0"/>
              <a:pPr/>
              <a:t>6</a:t>
            </a:fld>
            <a:endParaRPr lang="en-CA" dirty="0"/>
          </a:p>
        </p:txBody>
      </p:sp>
      <p:sp>
        <p:nvSpPr>
          <p:cNvPr id="5" name="Rectangle 1">
            <a:extLst>
              <a:ext uri="{FF2B5EF4-FFF2-40B4-BE49-F238E27FC236}">
                <a16:creationId xmlns:a16="http://schemas.microsoft.com/office/drawing/2014/main" id="{528E96B8-95CA-698F-F5A3-80B9F5D28004}"/>
              </a:ext>
            </a:extLst>
          </p:cNvPr>
          <p:cNvSpPr>
            <a:spLocks noChangeArrowheads="1"/>
          </p:cNvSpPr>
          <p:nvPr/>
        </p:nvSpPr>
        <p:spPr bwMode="auto">
          <a:xfrm>
            <a:off x="-55789" y="6621380"/>
            <a:ext cx="3026055" cy="2308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of Edmonton by </a:t>
            </a:r>
            <a:r>
              <a:rPr kumimoji="0" lang="en-US" altLang="en-US" sz="900" b="0" i="0" u="none" strike="noStrike" cap="none" normalizeH="0" baseline="0" dirty="0">
                <a:ln>
                  <a:noFill/>
                </a:ln>
                <a:solidFill>
                  <a:schemeClr val="tx1"/>
                </a:solidFill>
                <a:effectLst/>
                <a:latin typeface="Arial" panose="020B0604020202020204" pitchFamily="34" charset="0"/>
                <a:hlinkClick r:id="rId5"/>
              </a:rPr>
              <a:t>Justin Hu</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6"/>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9" name="Audio 68">
            <a:hlinkClick r:id="" action="ppaction://media"/>
            <a:extLst>
              <a:ext uri="{FF2B5EF4-FFF2-40B4-BE49-F238E27FC236}">
                <a16:creationId xmlns:a16="http://schemas.microsoft.com/office/drawing/2014/main" id="{B949C718-E5B3-9EE6-B126-45AFAD9626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774915"/>
      </p:ext>
    </p:extLst>
  </p:cSld>
  <p:clrMapOvr>
    <a:masterClrMapping/>
  </p:clrMapOvr>
  <mc:AlternateContent xmlns:mc="http://schemas.openxmlformats.org/markup-compatibility/2006" xmlns:p14="http://schemas.microsoft.com/office/powerpoint/2010/main">
    <mc:Choice Requires="p14">
      <p:transition spd="slow" p14:dur="2000" advTm="9675"/>
    </mc:Choice>
    <mc:Fallback xmlns="">
      <p:transition spd="slow" advTm="9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995-5799-AD46-C345-D311A7A8A38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FD7DC07-378E-D0ED-6765-973A880C0B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23992" y="1006464"/>
            <a:ext cx="9144015" cy="5486409"/>
          </a:xfrm>
          <a:prstGeom prst="rect">
            <a:avLst/>
          </a:prstGeom>
        </p:spPr>
      </p:pic>
      <p:pic>
        <p:nvPicPr>
          <p:cNvPr id="8" name="Picture 7">
            <a:extLst>
              <a:ext uri="{FF2B5EF4-FFF2-40B4-BE49-F238E27FC236}">
                <a16:creationId xmlns:a16="http://schemas.microsoft.com/office/drawing/2014/main" id="{04FB0245-E0E8-7A2A-C4F4-C723C4A6092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3992" y="1052503"/>
            <a:ext cx="9144017" cy="5486409"/>
          </a:xfrm>
          <a:prstGeom prst="rect">
            <a:avLst/>
          </a:prstGeom>
        </p:spPr>
      </p:pic>
      <p:sp>
        <p:nvSpPr>
          <p:cNvPr id="2" name="Title 1">
            <a:extLst>
              <a:ext uri="{FF2B5EF4-FFF2-40B4-BE49-F238E27FC236}">
                <a16:creationId xmlns:a16="http://schemas.microsoft.com/office/drawing/2014/main" id="{2DF271B7-CE31-38E1-45D2-3DD24D461710}"/>
              </a:ext>
            </a:extLst>
          </p:cNvPr>
          <p:cNvSpPr>
            <a:spLocks noGrp="1"/>
          </p:cNvSpPr>
          <p:nvPr>
            <p:ph type="title"/>
          </p:nvPr>
        </p:nvSpPr>
        <p:spPr/>
        <p:txBody>
          <a:bodyPr>
            <a:normAutofit/>
          </a:bodyPr>
          <a:lstStyle/>
          <a:p>
            <a:r>
              <a:rPr lang="en-CA" dirty="0"/>
              <a:t>The climate warmed rapidly in the last 40 years</a:t>
            </a:r>
          </a:p>
        </p:txBody>
      </p:sp>
      <p:sp>
        <p:nvSpPr>
          <p:cNvPr id="5" name="Slide Number Placeholder 4">
            <a:extLst>
              <a:ext uri="{FF2B5EF4-FFF2-40B4-BE49-F238E27FC236}">
                <a16:creationId xmlns:a16="http://schemas.microsoft.com/office/drawing/2014/main" id="{AB95A163-3D19-66C0-9A54-96413A88C907}"/>
              </a:ext>
            </a:extLst>
          </p:cNvPr>
          <p:cNvSpPr>
            <a:spLocks noGrp="1"/>
          </p:cNvSpPr>
          <p:nvPr>
            <p:ph type="sldNum" sz="quarter" idx="12"/>
          </p:nvPr>
        </p:nvSpPr>
        <p:spPr/>
        <p:txBody>
          <a:bodyPr/>
          <a:lstStyle/>
          <a:p>
            <a:fld id="{AE8FF73E-95BF-4E5E-8039-3219E3426DBA}" type="slidenum">
              <a:rPr lang="en-CA" smtClean="0"/>
              <a:pPr/>
              <a:t>7</a:t>
            </a:fld>
            <a:endParaRPr lang="en-CA" dirty="0"/>
          </a:p>
        </p:txBody>
      </p:sp>
      <p:sp>
        <p:nvSpPr>
          <p:cNvPr id="4" name="TextBox 3">
            <a:extLst>
              <a:ext uri="{FF2B5EF4-FFF2-40B4-BE49-F238E27FC236}">
                <a16:creationId xmlns:a16="http://schemas.microsoft.com/office/drawing/2014/main" id="{153A6B73-6593-AFD7-F91D-6926F3535A59}"/>
              </a:ext>
            </a:extLst>
          </p:cNvPr>
          <p:cNvSpPr txBox="1"/>
          <p:nvPr/>
        </p:nvSpPr>
        <p:spPr>
          <a:xfrm>
            <a:off x="0" y="6634876"/>
            <a:ext cx="4927941" cy="230832"/>
          </a:xfrm>
          <a:prstGeom prst="rect">
            <a:avLst/>
          </a:prstGeom>
          <a:noFill/>
        </p:spPr>
        <p:txBody>
          <a:bodyPr wrap="square">
            <a:spAutoFit/>
          </a:bodyPr>
          <a:lstStyle/>
          <a:p>
            <a:r>
              <a:rPr lang="en-US" sz="900" dirty="0"/>
              <a:t>North American temperature anomaly, relative to the 1910-2000 average. Data source: NOAA</a:t>
            </a:r>
          </a:p>
        </p:txBody>
      </p:sp>
      <p:sp>
        <p:nvSpPr>
          <p:cNvPr id="3" name="Rectangle 2">
            <a:extLst>
              <a:ext uri="{FF2B5EF4-FFF2-40B4-BE49-F238E27FC236}">
                <a16:creationId xmlns:a16="http://schemas.microsoft.com/office/drawing/2014/main" id="{F304B7A0-C42F-2D21-009F-1B65530E1B99}"/>
              </a:ext>
            </a:extLst>
          </p:cNvPr>
          <p:cNvSpPr/>
          <p:nvPr/>
        </p:nvSpPr>
        <p:spPr>
          <a:xfrm>
            <a:off x="2258384" y="1144096"/>
            <a:ext cx="6327156"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D0D33309-C4A3-2FF0-F793-343B82AA6610}"/>
              </a:ext>
            </a:extLst>
          </p:cNvPr>
          <p:cNvSpPr/>
          <p:nvPr/>
        </p:nvSpPr>
        <p:spPr>
          <a:xfrm>
            <a:off x="7572951" y="1151798"/>
            <a:ext cx="2767747" cy="5024623"/>
          </a:xfrm>
          <a:prstGeom prst="rect">
            <a:avLst/>
          </a:prstGeom>
          <a:solidFill>
            <a:srgbClr val="FFC000">
              <a:alpha val="12941"/>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CA" dirty="0"/>
          </a:p>
        </p:txBody>
      </p:sp>
      <p:pic>
        <p:nvPicPr>
          <p:cNvPr id="88" name="Audio 87">
            <a:hlinkClick r:id="" action="ppaction://media"/>
            <a:extLst>
              <a:ext uri="{FF2B5EF4-FFF2-40B4-BE49-F238E27FC236}">
                <a16:creationId xmlns:a16="http://schemas.microsoft.com/office/drawing/2014/main" id="{C4C31D90-2558-08F4-6E25-4CB094F9105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62913492"/>
      </p:ext>
    </p:extLst>
  </p:cSld>
  <p:clrMapOvr>
    <a:masterClrMapping/>
  </p:clrMapOvr>
  <mc:AlternateContent xmlns:mc="http://schemas.openxmlformats.org/markup-compatibility/2006" xmlns:p14="http://schemas.microsoft.com/office/powerpoint/2010/main">
    <mc:Choice Requires="p14">
      <p:transition spd="slow" p14:dur="2000" advTm="17458"/>
    </mc:Choice>
    <mc:Fallback xmlns="">
      <p:transition spd="slow" advTm="17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8"/>
                </p:tgtEl>
              </p:cMediaNode>
            </p:audio>
          </p:childTnLst>
        </p:cTn>
      </p:par>
    </p:tnLst>
    <p:bldLst>
      <p:bldP spid="3" grpId="0" animBg="1"/>
      <p:bldP spid="3" grpId="1"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02C3F-FC40-88E9-7B21-40AA948F8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ED8D5-2941-4E35-33BF-B2033089453C}"/>
              </a:ext>
            </a:extLst>
          </p:cNvPr>
          <p:cNvSpPr>
            <a:spLocks noGrp="1"/>
          </p:cNvSpPr>
          <p:nvPr>
            <p:ph type="title"/>
          </p:nvPr>
        </p:nvSpPr>
        <p:spPr/>
        <p:txBody>
          <a:bodyPr>
            <a:normAutofit/>
          </a:bodyPr>
          <a:lstStyle/>
          <a:p>
            <a:r>
              <a:rPr lang="en-US" dirty="0"/>
              <a:t>H</a:t>
            </a:r>
            <a:r>
              <a:rPr lang="en-CA" dirty="0"/>
              <a:t>eat affects mammals’ behavior and fitness</a:t>
            </a:r>
          </a:p>
        </p:txBody>
      </p:sp>
      <p:sp>
        <p:nvSpPr>
          <p:cNvPr id="5" name="Slide Number Placeholder 4">
            <a:extLst>
              <a:ext uri="{FF2B5EF4-FFF2-40B4-BE49-F238E27FC236}">
                <a16:creationId xmlns:a16="http://schemas.microsoft.com/office/drawing/2014/main" id="{E5D28C2B-09A8-3C4F-AE6D-250590FB51FA}"/>
              </a:ext>
            </a:extLst>
          </p:cNvPr>
          <p:cNvSpPr>
            <a:spLocks noGrp="1"/>
          </p:cNvSpPr>
          <p:nvPr>
            <p:ph type="sldNum" sz="quarter" idx="12"/>
          </p:nvPr>
        </p:nvSpPr>
        <p:spPr/>
        <p:txBody>
          <a:bodyPr/>
          <a:lstStyle/>
          <a:p>
            <a:fld id="{AE8FF73E-95BF-4E5E-8039-3219E3426DBA}" type="slidenum">
              <a:rPr lang="en-CA" smtClean="0"/>
              <a:pPr/>
              <a:t>8</a:t>
            </a:fld>
            <a:endParaRPr lang="en-CA" dirty="0"/>
          </a:p>
        </p:txBody>
      </p:sp>
      <p:sp>
        <p:nvSpPr>
          <p:cNvPr id="9" name="Content Placeholder 5">
            <a:extLst>
              <a:ext uri="{FF2B5EF4-FFF2-40B4-BE49-F238E27FC236}">
                <a16:creationId xmlns:a16="http://schemas.microsoft.com/office/drawing/2014/main" id="{CCA65D34-84CD-9EC5-5917-FDC29AC30888}"/>
              </a:ext>
            </a:extLst>
          </p:cNvPr>
          <p:cNvSpPr>
            <a:spLocks noGrp="1"/>
          </p:cNvSpPr>
          <p:nvPr>
            <p:ph idx="1"/>
          </p:nvPr>
        </p:nvSpPr>
        <p:spPr>
          <a:xfrm>
            <a:off x="838199" y="1089151"/>
            <a:ext cx="10566271" cy="5087811"/>
          </a:xfrm>
        </p:spPr>
        <p:txBody>
          <a:bodyPr>
            <a:normAutofit/>
          </a:bodyPr>
          <a:lstStyle/>
          <a:p>
            <a:endParaRPr lang="en-US" dirty="0"/>
          </a:p>
          <a:p>
            <a:r>
              <a:rPr lang="en-US" dirty="0"/>
              <a:t>Mammals are sensitive to hyperthermia, especially large ones (</a:t>
            </a:r>
            <a:r>
              <a:rPr lang="en-CA" dirty="0"/>
              <a:t>Alston </a:t>
            </a:r>
            <a:r>
              <a:rPr lang="en-CA" i="1" dirty="0"/>
              <a:t>et al.</a:t>
            </a:r>
            <a:r>
              <a:rPr lang="en-CA" dirty="0"/>
              <a:t>, 2020)</a:t>
            </a:r>
          </a:p>
          <a:p>
            <a:endParaRPr lang="en-CA" dirty="0"/>
          </a:p>
          <a:p>
            <a:r>
              <a:rPr lang="en-CA" dirty="0"/>
              <a:t>Excessive heat:</a:t>
            </a:r>
          </a:p>
          <a:p>
            <a:pPr lvl="1"/>
            <a:r>
              <a:rPr lang="en-CA" dirty="0"/>
              <a:t>Limits movement rates (</a:t>
            </a:r>
            <a:r>
              <a:rPr lang="en-US" dirty="0"/>
              <a:t>Dyer et al. 2023)</a:t>
            </a:r>
          </a:p>
          <a:p>
            <a:pPr lvl="1"/>
            <a:r>
              <a:rPr lang="en-US" dirty="0"/>
              <a:t>Can cause physiological damage (</a:t>
            </a:r>
            <a:r>
              <a:rPr lang="en-CA" dirty="0"/>
              <a:t>Hetem et al. 2014)</a:t>
            </a:r>
            <a:endParaRPr lang="en-US" dirty="0"/>
          </a:p>
          <a:p>
            <a:pPr marL="0" indent="0">
              <a:buNone/>
            </a:pPr>
            <a:endParaRPr lang="en-US" dirty="0"/>
          </a:p>
        </p:txBody>
      </p:sp>
      <p:sp>
        <p:nvSpPr>
          <p:cNvPr id="3" name="Rectangle 1">
            <a:extLst>
              <a:ext uri="{FF2B5EF4-FFF2-40B4-BE49-F238E27FC236}">
                <a16:creationId xmlns:a16="http://schemas.microsoft.com/office/drawing/2014/main" id="{2CEBB38A-684A-F3E8-7484-E0847B596AE5}"/>
              </a:ext>
            </a:extLst>
          </p:cNvPr>
          <p:cNvSpPr>
            <a:spLocks noChangeArrowheads="1"/>
          </p:cNvSpPr>
          <p:nvPr/>
        </p:nvSpPr>
        <p:spPr bwMode="auto">
          <a:xfrm>
            <a:off x="4921804" y="6570233"/>
            <a:ext cx="31916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Photo by </a:t>
            </a:r>
            <a:r>
              <a:rPr kumimoji="0" lang="en-US" altLang="en-US" sz="900" b="0" i="0" u="none" strike="noStrike" cap="none" normalizeH="0" baseline="0" dirty="0">
                <a:ln>
                  <a:noFill/>
                </a:ln>
                <a:solidFill>
                  <a:schemeClr val="tx1"/>
                </a:solidFill>
                <a:effectLst/>
                <a:latin typeface="Arial" panose="020B0604020202020204" pitchFamily="34" charset="0"/>
                <a:hlinkClick r:id="rId4"/>
              </a:rPr>
              <a:t>Jeremy Gerritsen</a:t>
            </a:r>
            <a:r>
              <a:rPr kumimoji="0" lang="en-US" altLang="en-US" sz="900" b="0" i="0" u="none" strike="noStrike" cap="none" normalizeH="0" baseline="0" dirty="0">
                <a:ln>
                  <a:noFill/>
                </a:ln>
                <a:solidFill>
                  <a:schemeClr val="tx1"/>
                </a:solidFill>
                <a:effectLst/>
                <a:latin typeface="Arial" panose="020B0604020202020204" pitchFamily="34" charset="0"/>
              </a:rPr>
              <a:t> on </a:t>
            </a:r>
            <a:r>
              <a:rPr kumimoji="0" lang="en-US" altLang="en-US" sz="900" b="0" i="0" u="none" strike="noStrike" cap="none" normalizeH="0" baseline="0" dirty="0" err="1">
                <a:ln>
                  <a:noFill/>
                </a:ln>
                <a:solidFill>
                  <a:schemeClr val="tx1"/>
                </a:solidFill>
                <a:effectLst/>
                <a:latin typeface="Arial" panose="020B0604020202020204" pitchFamily="34" charset="0"/>
                <a:hlinkClick r:id="rId5"/>
              </a:rPr>
              <a:t>Unsplash</a:t>
            </a:r>
            <a:r>
              <a:rPr kumimoji="0" lang="en-US" altLang="en-US" sz="900" b="0" i="0" u="none" strike="noStrike" cap="none" normalizeH="0" baseline="0" dirty="0">
                <a:ln>
                  <a:noFill/>
                </a:ln>
                <a:solidFill>
                  <a:schemeClr val="tx1"/>
                </a:solidFill>
                <a:effectLst/>
                <a:latin typeface="Arial" panose="020B0604020202020204" pitchFamily="34" charset="0"/>
              </a:rPr>
              <a:t> (cropped)</a:t>
            </a:r>
          </a:p>
        </p:txBody>
      </p:sp>
      <p:pic>
        <p:nvPicPr>
          <p:cNvPr id="6" name="Picture 5" descr="A moose lying in the grass&#10;&#10;AI-generated content may be incorrect.">
            <a:extLst>
              <a:ext uri="{FF2B5EF4-FFF2-40B4-BE49-F238E27FC236}">
                <a16:creationId xmlns:a16="http://schemas.microsoft.com/office/drawing/2014/main" id="{E0E386E8-6E95-5FB0-2D83-2650C164D912}"/>
              </a:ext>
            </a:extLst>
          </p:cNvPr>
          <p:cNvPicPr>
            <a:picLocks noChangeAspect="1"/>
          </p:cNvPicPr>
          <p:nvPr/>
        </p:nvPicPr>
        <p:blipFill>
          <a:blip r:embed="rId6">
            <a:extLst>
              <a:ext uri="{28A0092B-C50C-407E-A947-70E740481C1C}">
                <a14:useLocalDpi xmlns:a14="http://schemas.microsoft.com/office/drawing/2010/main" val="0"/>
              </a:ext>
            </a:extLst>
          </a:blip>
          <a:srcRect t="15882" b="31006"/>
          <a:stretch>
            <a:fillRect/>
          </a:stretch>
        </p:blipFill>
        <p:spPr>
          <a:xfrm>
            <a:off x="7620000" y="3215591"/>
            <a:ext cx="4572000" cy="3642409"/>
          </a:xfrm>
          <a:prstGeom prst="rect">
            <a:avLst/>
          </a:prstGeom>
        </p:spPr>
      </p:pic>
      <p:pic>
        <p:nvPicPr>
          <p:cNvPr id="117" name="Audio 116">
            <a:hlinkClick r:id="" action="ppaction://media"/>
            <a:extLst>
              <a:ext uri="{FF2B5EF4-FFF2-40B4-BE49-F238E27FC236}">
                <a16:creationId xmlns:a16="http://schemas.microsoft.com/office/drawing/2014/main" id="{5AD95269-3308-3564-8671-7035BC0EA1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45890" t="-245890" r="-245890" b="-24589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7436283"/>
      </p:ext>
    </p:extLst>
  </p:cSld>
  <p:clrMapOvr>
    <a:masterClrMapping/>
  </p:clrMapOvr>
  <mc:AlternateContent xmlns:mc="http://schemas.openxmlformats.org/markup-compatibility/2006" xmlns:p14="http://schemas.microsoft.com/office/powerpoint/2010/main">
    <mc:Choice Requires="p14">
      <p:transition spd="slow" p14:dur="2000" advTm="16710"/>
    </mc:Choice>
    <mc:Fallback xmlns="">
      <p:transition spd="slow" advTm="16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8E9E9-0715-FD2A-9883-D26F940FBEE8}"/>
              </a:ext>
            </a:extLst>
          </p:cNvPr>
          <p:cNvSpPr>
            <a:spLocks noGrp="1"/>
          </p:cNvSpPr>
          <p:nvPr>
            <p:ph type="title"/>
          </p:nvPr>
        </p:nvSpPr>
        <p:spPr/>
        <p:txBody>
          <a:bodyPr>
            <a:normAutofit/>
          </a:bodyPr>
          <a:lstStyle/>
          <a:p>
            <a:r>
              <a:rPr lang="en-CA" dirty="0"/>
              <a:t>There are many drivers of movement behavior</a:t>
            </a:r>
          </a:p>
        </p:txBody>
      </p:sp>
      <p:sp>
        <p:nvSpPr>
          <p:cNvPr id="4" name="Slide Number Placeholder 3">
            <a:extLst>
              <a:ext uri="{FF2B5EF4-FFF2-40B4-BE49-F238E27FC236}">
                <a16:creationId xmlns:a16="http://schemas.microsoft.com/office/drawing/2014/main" id="{F684B42D-3BE1-CC70-ACDB-97E969F52394}"/>
              </a:ext>
            </a:extLst>
          </p:cNvPr>
          <p:cNvSpPr>
            <a:spLocks noGrp="1"/>
          </p:cNvSpPr>
          <p:nvPr>
            <p:ph type="sldNum" sz="quarter" idx="12"/>
          </p:nvPr>
        </p:nvSpPr>
        <p:spPr>
          <a:xfrm>
            <a:off x="10951913" y="6374761"/>
            <a:ext cx="720000" cy="365125"/>
          </a:xfrm>
        </p:spPr>
        <p:txBody>
          <a:bodyPr/>
          <a:lstStyle/>
          <a:p>
            <a:fld id="{AE8FF73E-95BF-4E5E-8039-3219E3426DBA}" type="slidenum">
              <a:rPr lang="en-CA" smtClean="0"/>
              <a:pPr/>
              <a:t>9</a:t>
            </a:fld>
            <a:endParaRPr lang="en-CA" dirty="0"/>
          </a:p>
        </p:txBody>
      </p:sp>
      <p:sp>
        <p:nvSpPr>
          <p:cNvPr id="3" name="Graphic 11">
            <a:extLst>
              <a:ext uri="{FF2B5EF4-FFF2-40B4-BE49-F238E27FC236}">
                <a16:creationId xmlns:a16="http://schemas.microsoft.com/office/drawing/2014/main" id="{B6215BF0-E363-404E-6C4F-EC8B953DF556}"/>
              </a:ext>
            </a:extLst>
          </p:cNvPr>
          <p:cNvSpPr/>
          <p:nvPr/>
        </p:nvSpPr>
        <p:spPr>
          <a:xfrm flipV="1">
            <a:off x="5178435" y="1701386"/>
            <a:ext cx="1835130" cy="1834312"/>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49" name="Group 48">
            <a:extLst>
              <a:ext uri="{FF2B5EF4-FFF2-40B4-BE49-F238E27FC236}">
                <a16:creationId xmlns:a16="http://schemas.microsoft.com/office/drawing/2014/main" id="{45152F54-BDC8-25C9-7DDD-0AD23D4E9160}"/>
              </a:ext>
            </a:extLst>
          </p:cNvPr>
          <p:cNvGrpSpPr/>
          <p:nvPr/>
        </p:nvGrpSpPr>
        <p:grpSpPr>
          <a:xfrm>
            <a:off x="1669835" y="1083674"/>
            <a:ext cx="3330920" cy="1647376"/>
            <a:chOff x="838800" y="872204"/>
            <a:chExt cx="4558338" cy="2254421"/>
          </a:xfrm>
          <a:solidFill>
            <a:schemeClr val="bg1">
              <a:lumMod val="65000"/>
            </a:schemeClr>
          </a:solidFill>
        </p:grpSpPr>
        <p:sp>
          <p:nvSpPr>
            <p:cNvPr id="2" name="Graphic 13">
              <a:extLst>
                <a:ext uri="{FF2B5EF4-FFF2-40B4-BE49-F238E27FC236}">
                  <a16:creationId xmlns:a16="http://schemas.microsoft.com/office/drawing/2014/main" id="{A223F497-0066-D8D1-0542-3B7C52E7BF47}"/>
                </a:ext>
              </a:extLst>
            </p:cNvPr>
            <p:cNvSpPr/>
            <p:nvPr/>
          </p:nvSpPr>
          <p:spPr>
            <a:xfrm flipV="1">
              <a:off x="1965098" y="872204"/>
              <a:ext cx="1314464" cy="1207014"/>
            </a:xfrm>
            <a:custGeom>
              <a:avLst/>
              <a:gdLst>
                <a:gd name="connsiteX0" fmla="*/ 26363 w 1150391"/>
                <a:gd name="connsiteY0" fmla="*/ 1046339 h 1056353"/>
                <a:gd name="connsiteX1" fmla="*/ 25239 w 1150391"/>
                <a:gd name="connsiteY1" fmla="*/ 992294 h 1056353"/>
                <a:gd name="connsiteX2" fmla="*/ 28237 w 1150391"/>
                <a:gd name="connsiteY2" fmla="*/ 962611 h 1056353"/>
                <a:gd name="connsiteX3" fmla="*/ 23066 w 1150391"/>
                <a:gd name="connsiteY3" fmla="*/ 964859 h 1056353"/>
                <a:gd name="connsiteX4" fmla="*/ 11824 w 1150391"/>
                <a:gd name="connsiteY4" fmla="*/ 971606 h 1056353"/>
                <a:gd name="connsiteX5" fmla="*/ 5154 w 1150391"/>
                <a:gd name="connsiteY5" fmla="*/ 974829 h 1056353"/>
                <a:gd name="connsiteX6" fmla="*/ 1182 w 1150391"/>
                <a:gd name="connsiteY6" fmla="*/ 970931 h 1056353"/>
                <a:gd name="connsiteX7" fmla="*/ -6912 w 1150391"/>
                <a:gd name="connsiteY7" fmla="*/ 949718 h 1056353"/>
                <a:gd name="connsiteX8" fmla="*/ 5979 w 1150391"/>
                <a:gd name="connsiteY8" fmla="*/ 924007 h 1056353"/>
                <a:gd name="connsiteX9" fmla="*/ 23665 w 1150391"/>
                <a:gd name="connsiteY9" fmla="*/ 894998 h 1056353"/>
                <a:gd name="connsiteX10" fmla="*/ 30261 w 1150391"/>
                <a:gd name="connsiteY10" fmla="*/ 830385 h 1056353"/>
                <a:gd name="connsiteX11" fmla="*/ 27563 w 1150391"/>
                <a:gd name="connsiteY11" fmla="*/ 780613 h 1056353"/>
                <a:gd name="connsiteX12" fmla="*/ 22541 w 1150391"/>
                <a:gd name="connsiteY12" fmla="*/ 743583 h 1056353"/>
                <a:gd name="connsiteX13" fmla="*/ 48322 w 1150391"/>
                <a:gd name="connsiteY13" fmla="*/ 677845 h 1056353"/>
                <a:gd name="connsiteX14" fmla="*/ 62412 w 1150391"/>
                <a:gd name="connsiteY14" fmla="*/ 653109 h 1056353"/>
                <a:gd name="connsiteX15" fmla="*/ 73654 w 1150391"/>
                <a:gd name="connsiteY15" fmla="*/ 597790 h 1056353"/>
                <a:gd name="connsiteX16" fmla="*/ 84670 w 1150391"/>
                <a:gd name="connsiteY16" fmla="*/ 528829 h 1056353"/>
                <a:gd name="connsiteX17" fmla="*/ 115997 w 1150391"/>
                <a:gd name="connsiteY17" fmla="*/ 488726 h 1056353"/>
                <a:gd name="connsiteX18" fmla="*/ 123717 w 1150391"/>
                <a:gd name="connsiteY18" fmla="*/ 480931 h 1056353"/>
                <a:gd name="connsiteX19" fmla="*/ 132110 w 1150391"/>
                <a:gd name="connsiteY19" fmla="*/ 437005 h 1056353"/>
                <a:gd name="connsiteX20" fmla="*/ 142228 w 1150391"/>
                <a:gd name="connsiteY20" fmla="*/ 387533 h 1056353"/>
                <a:gd name="connsiteX21" fmla="*/ 163887 w 1150391"/>
                <a:gd name="connsiteY21" fmla="*/ 355751 h 1056353"/>
                <a:gd name="connsiteX22" fmla="*/ 185921 w 1150391"/>
                <a:gd name="connsiteY22" fmla="*/ 324343 h 1056353"/>
                <a:gd name="connsiteX23" fmla="*/ 197012 w 1150391"/>
                <a:gd name="connsiteY23" fmla="*/ 278094 h 1056353"/>
                <a:gd name="connsiteX24" fmla="*/ 206006 w 1150391"/>
                <a:gd name="connsiteY24" fmla="*/ 237617 h 1056353"/>
                <a:gd name="connsiteX25" fmla="*/ 212226 w 1150391"/>
                <a:gd name="connsiteY25" fmla="*/ 219102 h 1056353"/>
                <a:gd name="connsiteX26" fmla="*/ 215074 w 1150391"/>
                <a:gd name="connsiteY26" fmla="*/ 174352 h 1056353"/>
                <a:gd name="connsiteX27" fmla="*/ 208029 w 1150391"/>
                <a:gd name="connsiteY27" fmla="*/ 117984 h 1056353"/>
                <a:gd name="connsiteX28" fmla="*/ 205032 w 1150391"/>
                <a:gd name="connsiteY28" fmla="*/ 114161 h 1056353"/>
                <a:gd name="connsiteX29" fmla="*/ 190492 w 1150391"/>
                <a:gd name="connsiteY29" fmla="*/ 93698 h 1056353"/>
                <a:gd name="connsiteX30" fmla="*/ 172805 w 1150391"/>
                <a:gd name="connsiteY30" fmla="*/ 64839 h 1056353"/>
                <a:gd name="connsiteX31" fmla="*/ 153470 w 1150391"/>
                <a:gd name="connsiteY31" fmla="*/ 49847 h 1056353"/>
                <a:gd name="connsiteX32" fmla="*/ 137357 w 1150391"/>
                <a:gd name="connsiteY32" fmla="*/ 36205 h 1056353"/>
                <a:gd name="connsiteX33" fmla="*/ 146575 w 1150391"/>
                <a:gd name="connsiteY33" fmla="*/ 18815 h 1056353"/>
                <a:gd name="connsiteX34" fmla="*/ 192816 w 1150391"/>
                <a:gd name="connsiteY34" fmla="*/ 13942 h 1056353"/>
                <a:gd name="connsiteX35" fmla="*/ 226166 w 1150391"/>
                <a:gd name="connsiteY35" fmla="*/ 13343 h 1056353"/>
                <a:gd name="connsiteX36" fmla="*/ 238157 w 1150391"/>
                <a:gd name="connsiteY36" fmla="*/ 10194 h 1056353"/>
                <a:gd name="connsiteX37" fmla="*/ 272107 w 1150391"/>
                <a:gd name="connsiteY37" fmla="*/ 12668 h 1056353"/>
                <a:gd name="connsiteX38" fmla="*/ 285972 w 1150391"/>
                <a:gd name="connsiteY38" fmla="*/ 42351 h 1056353"/>
                <a:gd name="connsiteX39" fmla="*/ 287621 w 1150391"/>
                <a:gd name="connsiteY39" fmla="*/ 66338 h 1056353"/>
                <a:gd name="connsiteX40" fmla="*/ 289344 w 1150391"/>
                <a:gd name="connsiteY40" fmla="*/ 89650 h 1056353"/>
                <a:gd name="connsiteX41" fmla="*/ 301635 w 1150391"/>
                <a:gd name="connsiteY41" fmla="*/ 127429 h 1056353"/>
                <a:gd name="connsiteX42" fmla="*/ 317224 w 1150391"/>
                <a:gd name="connsiteY42" fmla="*/ 195640 h 1056353"/>
                <a:gd name="connsiteX43" fmla="*/ 335210 w 1150391"/>
                <a:gd name="connsiteY43" fmla="*/ 277719 h 1056353"/>
                <a:gd name="connsiteX44" fmla="*/ 341131 w 1150391"/>
                <a:gd name="connsiteY44" fmla="*/ 303955 h 1056353"/>
                <a:gd name="connsiteX45" fmla="*/ 349150 w 1150391"/>
                <a:gd name="connsiteY45" fmla="*/ 321945 h 1056353"/>
                <a:gd name="connsiteX46" fmla="*/ 373058 w 1150391"/>
                <a:gd name="connsiteY46" fmla="*/ 325917 h 1056353"/>
                <a:gd name="connsiteX47" fmla="*/ 405658 w 1150391"/>
                <a:gd name="connsiteY47" fmla="*/ 323444 h 1056353"/>
                <a:gd name="connsiteX48" fmla="*/ 512829 w 1150391"/>
                <a:gd name="connsiteY48" fmla="*/ 319246 h 1056353"/>
                <a:gd name="connsiteX49" fmla="*/ 575783 w 1150391"/>
                <a:gd name="connsiteY49" fmla="*/ 319996 h 1056353"/>
                <a:gd name="connsiteX50" fmla="*/ 705137 w 1150391"/>
                <a:gd name="connsiteY50" fmla="*/ 354776 h 1056353"/>
                <a:gd name="connsiteX51" fmla="*/ 708959 w 1150391"/>
                <a:gd name="connsiteY51" fmla="*/ 356350 h 1056353"/>
                <a:gd name="connsiteX52" fmla="*/ 710683 w 1150391"/>
                <a:gd name="connsiteY52" fmla="*/ 352827 h 1056353"/>
                <a:gd name="connsiteX53" fmla="*/ 713007 w 1150391"/>
                <a:gd name="connsiteY53" fmla="*/ 337911 h 1056353"/>
                <a:gd name="connsiteX54" fmla="*/ 730693 w 1150391"/>
                <a:gd name="connsiteY54" fmla="*/ 299307 h 1056353"/>
                <a:gd name="connsiteX55" fmla="*/ 747781 w 1150391"/>
                <a:gd name="connsiteY55" fmla="*/ 280343 h 1056353"/>
                <a:gd name="connsiteX56" fmla="*/ 765393 w 1150391"/>
                <a:gd name="connsiteY56" fmla="*/ 259730 h 1056353"/>
                <a:gd name="connsiteX57" fmla="*/ 821676 w 1150391"/>
                <a:gd name="connsiteY57" fmla="*/ 208233 h 1056353"/>
                <a:gd name="connsiteX58" fmla="*/ 860722 w 1150391"/>
                <a:gd name="connsiteY58" fmla="*/ 175852 h 1056353"/>
                <a:gd name="connsiteX59" fmla="*/ 885379 w 1150391"/>
                <a:gd name="connsiteY59" fmla="*/ 120757 h 1056353"/>
                <a:gd name="connsiteX60" fmla="*/ 885005 w 1150391"/>
                <a:gd name="connsiteY60" fmla="*/ 110188 h 1056353"/>
                <a:gd name="connsiteX61" fmla="*/ 883805 w 1150391"/>
                <a:gd name="connsiteY61" fmla="*/ 104716 h 1056353"/>
                <a:gd name="connsiteX62" fmla="*/ 877585 w 1150391"/>
                <a:gd name="connsiteY62" fmla="*/ 71585 h 1056353"/>
                <a:gd name="connsiteX63" fmla="*/ 873388 w 1150391"/>
                <a:gd name="connsiteY63" fmla="*/ 50222 h 1056353"/>
                <a:gd name="connsiteX64" fmla="*/ 865969 w 1150391"/>
                <a:gd name="connsiteY64" fmla="*/ 33731 h 1056353"/>
                <a:gd name="connsiteX65" fmla="*/ 849331 w 1150391"/>
                <a:gd name="connsiteY65" fmla="*/ 28559 h 1056353"/>
                <a:gd name="connsiteX66" fmla="*/ 832768 w 1150391"/>
                <a:gd name="connsiteY66" fmla="*/ 22937 h 1056353"/>
                <a:gd name="connsiteX67" fmla="*/ 830969 w 1150391"/>
                <a:gd name="connsiteY67" fmla="*/ 6671 h 1056353"/>
                <a:gd name="connsiteX68" fmla="*/ 900668 w 1150391"/>
                <a:gd name="connsiteY68" fmla="*/ -5622 h 1056353"/>
                <a:gd name="connsiteX69" fmla="*/ 924276 w 1150391"/>
                <a:gd name="connsiteY69" fmla="*/ -4497 h 1056353"/>
                <a:gd name="connsiteX70" fmla="*/ 951256 w 1150391"/>
                <a:gd name="connsiteY70" fmla="*/ -2623 h 1056353"/>
                <a:gd name="connsiteX71" fmla="*/ 990602 w 1150391"/>
                <a:gd name="connsiteY71" fmla="*/ -1349 h 1056353"/>
                <a:gd name="connsiteX72" fmla="*/ 995848 w 1150391"/>
                <a:gd name="connsiteY72" fmla="*/ -1949 h 1056353"/>
                <a:gd name="connsiteX73" fmla="*/ 1003492 w 1150391"/>
                <a:gd name="connsiteY73" fmla="*/ 12143 h 1056353"/>
                <a:gd name="connsiteX74" fmla="*/ 1022303 w 1150391"/>
                <a:gd name="connsiteY74" fmla="*/ 52845 h 1056353"/>
                <a:gd name="connsiteX75" fmla="*/ 1028449 w 1150391"/>
                <a:gd name="connsiteY75" fmla="*/ 68961 h 1056353"/>
                <a:gd name="connsiteX76" fmla="*/ 1039840 w 1150391"/>
                <a:gd name="connsiteY76" fmla="*/ 107565 h 1056353"/>
                <a:gd name="connsiteX77" fmla="*/ 1041189 w 1150391"/>
                <a:gd name="connsiteY77" fmla="*/ 112062 h 1056353"/>
                <a:gd name="connsiteX78" fmla="*/ 1042988 w 1150391"/>
                <a:gd name="connsiteY78" fmla="*/ 118958 h 1056353"/>
                <a:gd name="connsiteX79" fmla="*/ 1042313 w 1150391"/>
                <a:gd name="connsiteY79" fmla="*/ 160035 h 1056353"/>
                <a:gd name="connsiteX80" fmla="*/ 1009937 w 1150391"/>
                <a:gd name="connsiteY80" fmla="*/ 208233 h 1056353"/>
                <a:gd name="connsiteX81" fmla="*/ 984981 w 1150391"/>
                <a:gd name="connsiteY81" fmla="*/ 235443 h 1056353"/>
                <a:gd name="connsiteX82" fmla="*/ 954853 w 1150391"/>
                <a:gd name="connsiteY82" fmla="*/ 335212 h 1056353"/>
                <a:gd name="connsiteX83" fmla="*/ 956951 w 1150391"/>
                <a:gd name="connsiteY83" fmla="*/ 348180 h 1056353"/>
                <a:gd name="connsiteX84" fmla="*/ 967219 w 1150391"/>
                <a:gd name="connsiteY84" fmla="*/ 370143 h 1056353"/>
                <a:gd name="connsiteX85" fmla="*/ 968943 w 1150391"/>
                <a:gd name="connsiteY85" fmla="*/ 372167 h 1056353"/>
                <a:gd name="connsiteX86" fmla="*/ 973664 w 1150391"/>
                <a:gd name="connsiteY86" fmla="*/ 370293 h 1056353"/>
                <a:gd name="connsiteX87" fmla="*/ 1004841 w 1150391"/>
                <a:gd name="connsiteY87" fmla="*/ 331689 h 1056353"/>
                <a:gd name="connsiteX88" fmla="*/ 1025226 w 1150391"/>
                <a:gd name="connsiteY88" fmla="*/ 297883 h 1056353"/>
                <a:gd name="connsiteX89" fmla="*/ 1048459 w 1150391"/>
                <a:gd name="connsiteY89" fmla="*/ 263103 h 1056353"/>
                <a:gd name="connsiteX90" fmla="*/ 1050932 w 1150391"/>
                <a:gd name="connsiteY90" fmla="*/ 240615 h 1056353"/>
                <a:gd name="connsiteX91" fmla="*/ 1053780 w 1150391"/>
                <a:gd name="connsiteY91" fmla="*/ 218128 h 1056353"/>
                <a:gd name="connsiteX92" fmla="*/ 1088329 w 1150391"/>
                <a:gd name="connsiteY92" fmla="*/ 159286 h 1056353"/>
                <a:gd name="connsiteX93" fmla="*/ 1098072 w 1150391"/>
                <a:gd name="connsiteY93" fmla="*/ 147442 h 1056353"/>
                <a:gd name="connsiteX94" fmla="*/ 1112087 w 1150391"/>
                <a:gd name="connsiteY94" fmla="*/ 136798 h 1056353"/>
                <a:gd name="connsiteX95" fmla="*/ 1113361 w 1150391"/>
                <a:gd name="connsiteY95" fmla="*/ 144969 h 1056353"/>
                <a:gd name="connsiteX96" fmla="*/ 1113736 w 1150391"/>
                <a:gd name="connsiteY96" fmla="*/ 153139 h 1056353"/>
                <a:gd name="connsiteX97" fmla="*/ 1118607 w 1150391"/>
                <a:gd name="connsiteY97" fmla="*/ 160110 h 1056353"/>
                <a:gd name="connsiteX98" fmla="*/ 1142140 w 1150391"/>
                <a:gd name="connsiteY98" fmla="*/ 227198 h 1056353"/>
                <a:gd name="connsiteX99" fmla="*/ 1142065 w 1150391"/>
                <a:gd name="connsiteY99" fmla="*/ 292711 h 1056353"/>
                <a:gd name="connsiteX100" fmla="*/ 1134495 w 1150391"/>
                <a:gd name="connsiteY100" fmla="*/ 341809 h 1056353"/>
                <a:gd name="connsiteX101" fmla="*/ 1099046 w 1150391"/>
                <a:gd name="connsiteY101" fmla="*/ 419390 h 1056353"/>
                <a:gd name="connsiteX102" fmla="*/ 1060675 w 1150391"/>
                <a:gd name="connsiteY102" fmla="*/ 486852 h 1056353"/>
                <a:gd name="connsiteX103" fmla="*/ 1011661 w 1150391"/>
                <a:gd name="connsiteY103" fmla="*/ 570805 h 1056353"/>
                <a:gd name="connsiteX104" fmla="*/ 972615 w 1150391"/>
                <a:gd name="connsiteY104" fmla="*/ 615405 h 1056353"/>
                <a:gd name="connsiteX105" fmla="*/ 946609 w 1150391"/>
                <a:gd name="connsiteY105" fmla="*/ 643140 h 1056353"/>
                <a:gd name="connsiteX106" fmla="*/ 906439 w 1150391"/>
                <a:gd name="connsiteY106" fmla="*/ 674547 h 1056353"/>
                <a:gd name="connsiteX107" fmla="*/ 797919 w 1150391"/>
                <a:gd name="connsiteY107" fmla="*/ 683317 h 1056353"/>
                <a:gd name="connsiteX108" fmla="*/ 787052 w 1150391"/>
                <a:gd name="connsiteY108" fmla="*/ 683242 h 1056353"/>
                <a:gd name="connsiteX109" fmla="*/ 719302 w 1150391"/>
                <a:gd name="connsiteY109" fmla="*/ 682792 h 1056353"/>
                <a:gd name="connsiteX110" fmla="*/ 619625 w 1150391"/>
                <a:gd name="connsiteY110" fmla="*/ 683242 h 1056353"/>
                <a:gd name="connsiteX111" fmla="*/ 556897 w 1150391"/>
                <a:gd name="connsiteY111" fmla="*/ 687740 h 1056353"/>
                <a:gd name="connsiteX112" fmla="*/ 506984 w 1150391"/>
                <a:gd name="connsiteY112" fmla="*/ 681518 h 1056353"/>
                <a:gd name="connsiteX113" fmla="*/ 502187 w 1150391"/>
                <a:gd name="connsiteY113" fmla="*/ 679944 h 1056353"/>
                <a:gd name="connsiteX114" fmla="*/ 496117 w 1150391"/>
                <a:gd name="connsiteY114" fmla="*/ 681518 h 1056353"/>
                <a:gd name="connsiteX115" fmla="*/ 477006 w 1150391"/>
                <a:gd name="connsiteY115" fmla="*/ 688039 h 1056353"/>
                <a:gd name="connsiteX116" fmla="*/ 433763 w 1150391"/>
                <a:gd name="connsiteY116" fmla="*/ 697859 h 1056353"/>
                <a:gd name="connsiteX117" fmla="*/ 361441 w 1150391"/>
                <a:gd name="connsiteY117" fmla="*/ 725219 h 1056353"/>
                <a:gd name="connsiteX118" fmla="*/ 343454 w 1150391"/>
                <a:gd name="connsiteY118" fmla="*/ 737962 h 1056353"/>
                <a:gd name="connsiteX119" fmla="*/ 307481 w 1150391"/>
                <a:gd name="connsiteY119" fmla="*/ 769519 h 1056353"/>
                <a:gd name="connsiteX120" fmla="*/ 311378 w 1150391"/>
                <a:gd name="connsiteY120" fmla="*/ 787884 h 1056353"/>
                <a:gd name="connsiteX121" fmla="*/ 325093 w 1150391"/>
                <a:gd name="connsiteY121" fmla="*/ 799427 h 1056353"/>
                <a:gd name="connsiteX122" fmla="*/ 349000 w 1150391"/>
                <a:gd name="connsiteY122" fmla="*/ 832034 h 1056353"/>
                <a:gd name="connsiteX123" fmla="*/ 291743 w 1150391"/>
                <a:gd name="connsiteY123" fmla="*/ 875884 h 1056353"/>
                <a:gd name="connsiteX124" fmla="*/ 264313 w 1150391"/>
                <a:gd name="connsiteY124" fmla="*/ 888402 h 1056353"/>
                <a:gd name="connsiteX125" fmla="*/ 218821 w 1150391"/>
                <a:gd name="connsiteY125" fmla="*/ 927455 h 1056353"/>
                <a:gd name="connsiteX126" fmla="*/ 167784 w 1150391"/>
                <a:gd name="connsiteY126" fmla="*/ 963960 h 1056353"/>
                <a:gd name="connsiteX127" fmla="*/ 135933 w 1150391"/>
                <a:gd name="connsiteY127" fmla="*/ 972730 h 1056353"/>
                <a:gd name="connsiteX128" fmla="*/ 132110 w 1150391"/>
                <a:gd name="connsiteY128" fmla="*/ 978652 h 1056353"/>
                <a:gd name="connsiteX129" fmla="*/ 75527 w 1150391"/>
                <a:gd name="connsiteY129" fmla="*/ 1038543 h 1056353"/>
                <a:gd name="connsiteX130" fmla="*/ 35807 w 1150391"/>
                <a:gd name="connsiteY130" fmla="*/ 1049562 h 1056353"/>
                <a:gd name="connsiteX131" fmla="*/ 28312 w 1150391"/>
                <a:gd name="connsiteY131" fmla="*/ 1050012 h 1056353"/>
                <a:gd name="connsiteX132" fmla="*/ 26363 w 1150391"/>
                <a:gd name="connsiteY132" fmla="*/ 1046339 h 1056353"/>
                <a:gd name="connsiteX133" fmla="*/ 956052 w 1150391"/>
                <a:gd name="connsiteY133" fmla="*/ 175777 h 1056353"/>
                <a:gd name="connsiteX134" fmla="*/ 966020 w 1150391"/>
                <a:gd name="connsiteY134" fmla="*/ 160185 h 1056353"/>
                <a:gd name="connsiteX135" fmla="*/ 977186 w 1150391"/>
                <a:gd name="connsiteY135" fmla="*/ 141671 h 1056353"/>
                <a:gd name="connsiteX136" fmla="*/ 980859 w 1150391"/>
                <a:gd name="connsiteY136" fmla="*/ 109364 h 1056353"/>
                <a:gd name="connsiteX137" fmla="*/ 979735 w 1150391"/>
                <a:gd name="connsiteY137" fmla="*/ 103367 h 1056353"/>
                <a:gd name="connsiteX138" fmla="*/ 978760 w 1150391"/>
                <a:gd name="connsiteY138" fmla="*/ 100594 h 1056353"/>
                <a:gd name="connsiteX139" fmla="*/ 975987 w 1150391"/>
                <a:gd name="connsiteY139" fmla="*/ 95422 h 1056353"/>
                <a:gd name="connsiteX140" fmla="*/ 967594 w 1150391"/>
                <a:gd name="connsiteY140" fmla="*/ 74958 h 1056353"/>
                <a:gd name="connsiteX141" fmla="*/ 954178 w 1150391"/>
                <a:gd name="connsiteY141" fmla="*/ 36280 h 1056353"/>
                <a:gd name="connsiteX142" fmla="*/ 953279 w 1150391"/>
                <a:gd name="connsiteY142" fmla="*/ 30733 h 1056353"/>
                <a:gd name="connsiteX143" fmla="*/ 948183 w 1150391"/>
                <a:gd name="connsiteY143" fmla="*/ 30583 h 1056353"/>
                <a:gd name="connsiteX144" fmla="*/ 943087 w 1150391"/>
                <a:gd name="connsiteY144" fmla="*/ 30508 h 1056353"/>
                <a:gd name="connsiteX145" fmla="*/ 942562 w 1150391"/>
                <a:gd name="connsiteY145" fmla="*/ 33956 h 1056353"/>
                <a:gd name="connsiteX146" fmla="*/ 944960 w 1150391"/>
                <a:gd name="connsiteY146" fmla="*/ 64464 h 1056353"/>
                <a:gd name="connsiteX147" fmla="*/ 947059 w 1150391"/>
                <a:gd name="connsiteY147" fmla="*/ 89950 h 1056353"/>
                <a:gd name="connsiteX148" fmla="*/ 948333 w 1150391"/>
                <a:gd name="connsiteY148" fmla="*/ 102842 h 1056353"/>
                <a:gd name="connsiteX149" fmla="*/ 950956 w 1150391"/>
                <a:gd name="connsiteY149" fmla="*/ 150666 h 1056353"/>
                <a:gd name="connsiteX150" fmla="*/ 951181 w 1150391"/>
                <a:gd name="connsiteY150" fmla="*/ 170305 h 1056353"/>
                <a:gd name="connsiteX151" fmla="*/ 953804 w 1150391"/>
                <a:gd name="connsiteY151" fmla="*/ 179524 h 1056353"/>
                <a:gd name="connsiteX152" fmla="*/ 956052 w 1150391"/>
                <a:gd name="connsiteY152" fmla="*/ 175777 h 10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50391" h="1056353">
                  <a:moveTo>
                    <a:pt x="26363" y="1046339"/>
                  </a:moveTo>
                  <a:cubicBezTo>
                    <a:pt x="20443" y="1035320"/>
                    <a:pt x="20218" y="1023252"/>
                    <a:pt x="25239" y="992294"/>
                  </a:cubicBezTo>
                  <a:cubicBezTo>
                    <a:pt x="28162" y="974454"/>
                    <a:pt x="29211" y="964335"/>
                    <a:pt x="28237" y="962611"/>
                  </a:cubicBezTo>
                  <a:cubicBezTo>
                    <a:pt x="27638" y="961636"/>
                    <a:pt x="26813" y="962011"/>
                    <a:pt x="23066" y="964859"/>
                  </a:cubicBezTo>
                  <a:cubicBezTo>
                    <a:pt x="20593" y="966733"/>
                    <a:pt x="15571" y="969732"/>
                    <a:pt x="11824" y="971606"/>
                  </a:cubicBezTo>
                  <a:lnTo>
                    <a:pt x="5154" y="974829"/>
                  </a:lnTo>
                  <a:lnTo>
                    <a:pt x="1182" y="970931"/>
                  </a:lnTo>
                  <a:cubicBezTo>
                    <a:pt x="-4139" y="965684"/>
                    <a:pt x="-6912" y="958413"/>
                    <a:pt x="-6912" y="949718"/>
                  </a:cubicBezTo>
                  <a:cubicBezTo>
                    <a:pt x="-6912" y="940648"/>
                    <a:pt x="-4813" y="936375"/>
                    <a:pt x="5979" y="924007"/>
                  </a:cubicBezTo>
                  <a:cubicBezTo>
                    <a:pt x="16621" y="911789"/>
                    <a:pt x="20218" y="905942"/>
                    <a:pt x="23665" y="894998"/>
                  </a:cubicBezTo>
                  <a:cubicBezTo>
                    <a:pt x="27488" y="882780"/>
                    <a:pt x="28612" y="871986"/>
                    <a:pt x="30261" y="830385"/>
                  </a:cubicBezTo>
                  <a:cubicBezTo>
                    <a:pt x="31310" y="803700"/>
                    <a:pt x="31085" y="798827"/>
                    <a:pt x="27563" y="780613"/>
                  </a:cubicBezTo>
                  <a:cubicBezTo>
                    <a:pt x="23366" y="758800"/>
                    <a:pt x="22541" y="753178"/>
                    <a:pt x="22541" y="743583"/>
                  </a:cubicBezTo>
                  <a:cubicBezTo>
                    <a:pt x="22541" y="724619"/>
                    <a:pt x="27188" y="712851"/>
                    <a:pt x="48322" y="677845"/>
                  </a:cubicBezTo>
                  <a:cubicBezTo>
                    <a:pt x="54468" y="667651"/>
                    <a:pt x="60763" y="656557"/>
                    <a:pt x="62412" y="653109"/>
                  </a:cubicBezTo>
                  <a:cubicBezTo>
                    <a:pt x="67883" y="641341"/>
                    <a:pt x="70881" y="626499"/>
                    <a:pt x="73654" y="597790"/>
                  </a:cubicBezTo>
                  <a:cubicBezTo>
                    <a:pt x="77401" y="558587"/>
                    <a:pt x="79874" y="543296"/>
                    <a:pt x="84670" y="528829"/>
                  </a:cubicBezTo>
                  <a:cubicBezTo>
                    <a:pt x="91191" y="509340"/>
                    <a:pt x="101533" y="496072"/>
                    <a:pt x="115997" y="488726"/>
                  </a:cubicBezTo>
                  <a:cubicBezTo>
                    <a:pt x="121243" y="486028"/>
                    <a:pt x="121543" y="485728"/>
                    <a:pt x="123717" y="480931"/>
                  </a:cubicBezTo>
                  <a:cubicBezTo>
                    <a:pt x="128063" y="471561"/>
                    <a:pt x="129862" y="461891"/>
                    <a:pt x="132110" y="437005"/>
                  </a:cubicBezTo>
                  <a:cubicBezTo>
                    <a:pt x="134659" y="408746"/>
                    <a:pt x="136532" y="399451"/>
                    <a:pt x="142228" y="387533"/>
                  </a:cubicBezTo>
                  <a:cubicBezTo>
                    <a:pt x="146725" y="378088"/>
                    <a:pt x="151146" y="371567"/>
                    <a:pt x="163887" y="355751"/>
                  </a:cubicBezTo>
                  <a:cubicBezTo>
                    <a:pt x="177827" y="338360"/>
                    <a:pt x="181349" y="333338"/>
                    <a:pt x="185921" y="324343"/>
                  </a:cubicBezTo>
                  <a:cubicBezTo>
                    <a:pt x="192591" y="311226"/>
                    <a:pt x="194314" y="304030"/>
                    <a:pt x="197012" y="278094"/>
                  </a:cubicBezTo>
                  <a:cubicBezTo>
                    <a:pt x="199186" y="256881"/>
                    <a:pt x="199785" y="254258"/>
                    <a:pt x="206006" y="237617"/>
                  </a:cubicBezTo>
                  <a:cubicBezTo>
                    <a:pt x="208629" y="230571"/>
                    <a:pt x="211402" y="222251"/>
                    <a:pt x="212226" y="219102"/>
                  </a:cubicBezTo>
                  <a:cubicBezTo>
                    <a:pt x="214699" y="209433"/>
                    <a:pt x="215524" y="196165"/>
                    <a:pt x="215074" y="174352"/>
                  </a:cubicBezTo>
                  <a:cubicBezTo>
                    <a:pt x="214475" y="149391"/>
                    <a:pt x="212151" y="130427"/>
                    <a:pt x="208029" y="117984"/>
                  </a:cubicBezTo>
                  <a:cubicBezTo>
                    <a:pt x="206905" y="114611"/>
                    <a:pt x="206456" y="113936"/>
                    <a:pt x="205032" y="114161"/>
                  </a:cubicBezTo>
                  <a:cubicBezTo>
                    <a:pt x="202933" y="114461"/>
                    <a:pt x="198661" y="108464"/>
                    <a:pt x="190492" y="93698"/>
                  </a:cubicBezTo>
                  <a:cubicBezTo>
                    <a:pt x="180749" y="75933"/>
                    <a:pt x="177827" y="71135"/>
                    <a:pt x="172805" y="64839"/>
                  </a:cubicBezTo>
                  <a:cubicBezTo>
                    <a:pt x="166660" y="57043"/>
                    <a:pt x="160964" y="52621"/>
                    <a:pt x="153470" y="49847"/>
                  </a:cubicBezTo>
                  <a:cubicBezTo>
                    <a:pt x="140129" y="44900"/>
                    <a:pt x="137357" y="42501"/>
                    <a:pt x="137357" y="36205"/>
                  </a:cubicBezTo>
                  <a:cubicBezTo>
                    <a:pt x="137357" y="28709"/>
                    <a:pt x="140879" y="22113"/>
                    <a:pt x="146575" y="18815"/>
                  </a:cubicBezTo>
                  <a:cubicBezTo>
                    <a:pt x="153320" y="14842"/>
                    <a:pt x="156767" y="14467"/>
                    <a:pt x="192816" y="13942"/>
                  </a:cubicBezTo>
                  <a:lnTo>
                    <a:pt x="226166" y="13343"/>
                  </a:lnTo>
                  <a:lnTo>
                    <a:pt x="238157" y="10194"/>
                  </a:lnTo>
                  <a:cubicBezTo>
                    <a:pt x="257118" y="5172"/>
                    <a:pt x="264313" y="5697"/>
                    <a:pt x="272107" y="12668"/>
                  </a:cubicBezTo>
                  <a:cubicBezTo>
                    <a:pt x="278178" y="18215"/>
                    <a:pt x="282749" y="27959"/>
                    <a:pt x="285972" y="42351"/>
                  </a:cubicBezTo>
                  <a:cubicBezTo>
                    <a:pt x="287246" y="48348"/>
                    <a:pt x="287546" y="52171"/>
                    <a:pt x="287621" y="66338"/>
                  </a:cubicBezTo>
                  <a:cubicBezTo>
                    <a:pt x="287696" y="80730"/>
                    <a:pt x="287995" y="84178"/>
                    <a:pt x="289344" y="89650"/>
                  </a:cubicBezTo>
                  <a:cubicBezTo>
                    <a:pt x="291443" y="98195"/>
                    <a:pt x="295340" y="110113"/>
                    <a:pt x="301635" y="127429"/>
                  </a:cubicBezTo>
                  <a:cubicBezTo>
                    <a:pt x="309804" y="149841"/>
                    <a:pt x="312202" y="160260"/>
                    <a:pt x="317224" y="195640"/>
                  </a:cubicBezTo>
                  <a:cubicBezTo>
                    <a:pt x="321046" y="222550"/>
                    <a:pt x="324568" y="238741"/>
                    <a:pt x="335210" y="277719"/>
                  </a:cubicBezTo>
                  <a:cubicBezTo>
                    <a:pt x="337684" y="287014"/>
                    <a:pt x="340382" y="298783"/>
                    <a:pt x="341131" y="303955"/>
                  </a:cubicBezTo>
                  <a:cubicBezTo>
                    <a:pt x="342780" y="315273"/>
                    <a:pt x="344354" y="318871"/>
                    <a:pt x="349150" y="321945"/>
                  </a:cubicBezTo>
                  <a:cubicBezTo>
                    <a:pt x="354546" y="325318"/>
                    <a:pt x="358818" y="326067"/>
                    <a:pt x="373058" y="325917"/>
                  </a:cubicBezTo>
                  <a:cubicBezTo>
                    <a:pt x="381976" y="325842"/>
                    <a:pt x="391794" y="325093"/>
                    <a:pt x="405658" y="323444"/>
                  </a:cubicBezTo>
                  <a:cubicBezTo>
                    <a:pt x="429791" y="320595"/>
                    <a:pt x="445904" y="319921"/>
                    <a:pt x="512829" y="319246"/>
                  </a:cubicBezTo>
                  <a:cubicBezTo>
                    <a:pt x="555997" y="318796"/>
                    <a:pt x="563567" y="318871"/>
                    <a:pt x="575783" y="319996"/>
                  </a:cubicBezTo>
                  <a:cubicBezTo>
                    <a:pt x="616927" y="323819"/>
                    <a:pt x="649603" y="332589"/>
                    <a:pt x="705137" y="354776"/>
                  </a:cubicBezTo>
                  <a:lnTo>
                    <a:pt x="708959" y="356350"/>
                  </a:lnTo>
                  <a:lnTo>
                    <a:pt x="710683" y="352827"/>
                  </a:lnTo>
                  <a:cubicBezTo>
                    <a:pt x="712182" y="349829"/>
                    <a:pt x="712557" y="347655"/>
                    <a:pt x="713007" y="337911"/>
                  </a:cubicBezTo>
                  <a:cubicBezTo>
                    <a:pt x="713906" y="319696"/>
                    <a:pt x="716379" y="314299"/>
                    <a:pt x="730693" y="299307"/>
                  </a:cubicBezTo>
                  <a:cubicBezTo>
                    <a:pt x="735115" y="294660"/>
                    <a:pt x="742834" y="286115"/>
                    <a:pt x="747781" y="280343"/>
                  </a:cubicBezTo>
                  <a:cubicBezTo>
                    <a:pt x="752652" y="274571"/>
                    <a:pt x="760596" y="265276"/>
                    <a:pt x="765393" y="259730"/>
                  </a:cubicBezTo>
                  <a:cubicBezTo>
                    <a:pt x="784129" y="237767"/>
                    <a:pt x="793047" y="229671"/>
                    <a:pt x="821676" y="208233"/>
                  </a:cubicBezTo>
                  <a:cubicBezTo>
                    <a:pt x="844534" y="191218"/>
                    <a:pt x="852254" y="184847"/>
                    <a:pt x="860722" y="175852"/>
                  </a:cubicBezTo>
                  <a:cubicBezTo>
                    <a:pt x="876086" y="159736"/>
                    <a:pt x="883506" y="143170"/>
                    <a:pt x="885379" y="120757"/>
                  </a:cubicBezTo>
                  <a:cubicBezTo>
                    <a:pt x="886129" y="112062"/>
                    <a:pt x="886129" y="110938"/>
                    <a:pt x="885005" y="110188"/>
                  </a:cubicBezTo>
                  <a:cubicBezTo>
                    <a:pt x="884105" y="109514"/>
                    <a:pt x="883805" y="108015"/>
                    <a:pt x="883805" y="104716"/>
                  </a:cubicBezTo>
                  <a:cubicBezTo>
                    <a:pt x="883805" y="99394"/>
                    <a:pt x="882232" y="91074"/>
                    <a:pt x="877585" y="71585"/>
                  </a:cubicBezTo>
                  <a:cubicBezTo>
                    <a:pt x="875786" y="63939"/>
                    <a:pt x="873838" y="54345"/>
                    <a:pt x="873388" y="50222"/>
                  </a:cubicBezTo>
                  <a:cubicBezTo>
                    <a:pt x="872264" y="41077"/>
                    <a:pt x="870465" y="37104"/>
                    <a:pt x="865969" y="33731"/>
                  </a:cubicBezTo>
                  <a:cubicBezTo>
                    <a:pt x="862071" y="30658"/>
                    <a:pt x="860048" y="30058"/>
                    <a:pt x="849331" y="28559"/>
                  </a:cubicBezTo>
                  <a:cubicBezTo>
                    <a:pt x="838464" y="26985"/>
                    <a:pt x="835916" y="26085"/>
                    <a:pt x="832768" y="22937"/>
                  </a:cubicBezTo>
                  <a:cubicBezTo>
                    <a:pt x="827897" y="18140"/>
                    <a:pt x="827222" y="11619"/>
                    <a:pt x="830969" y="6671"/>
                  </a:cubicBezTo>
                  <a:cubicBezTo>
                    <a:pt x="838314" y="-2923"/>
                    <a:pt x="869416" y="-8395"/>
                    <a:pt x="900668" y="-5622"/>
                  </a:cubicBezTo>
                  <a:cubicBezTo>
                    <a:pt x="906439" y="-5097"/>
                    <a:pt x="917081" y="-4647"/>
                    <a:pt x="924276" y="-4497"/>
                  </a:cubicBezTo>
                  <a:cubicBezTo>
                    <a:pt x="931545" y="-4347"/>
                    <a:pt x="943611" y="-3523"/>
                    <a:pt x="951256" y="-2623"/>
                  </a:cubicBezTo>
                  <a:cubicBezTo>
                    <a:pt x="966020" y="-899"/>
                    <a:pt x="981983" y="-375"/>
                    <a:pt x="990602" y="-1349"/>
                  </a:cubicBezTo>
                  <a:lnTo>
                    <a:pt x="995848" y="-1949"/>
                  </a:lnTo>
                  <a:lnTo>
                    <a:pt x="1003492" y="12143"/>
                  </a:lnTo>
                  <a:cubicBezTo>
                    <a:pt x="1011436" y="26910"/>
                    <a:pt x="1018481" y="42052"/>
                    <a:pt x="1022303" y="52845"/>
                  </a:cubicBezTo>
                  <a:cubicBezTo>
                    <a:pt x="1023502" y="56369"/>
                    <a:pt x="1026275" y="63639"/>
                    <a:pt x="1028449" y="68961"/>
                  </a:cubicBezTo>
                  <a:cubicBezTo>
                    <a:pt x="1036543" y="88975"/>
                    <a:pt x="1039615" y="99544"/>
                    <a:pt x="1039840" y="107565"/>
                  </a:cubicBezTo>
                  <a:cubicBezTo>
                    <a:pt x="1039915" y="111238"/>
                    <a:pt x="1040215" y="112062"/>
                    <a:pt x="1041189" y="112062"/>
                  </a:cubicBezTo>
                  <a:cubicBezTo>
                    <a:pt x="1042238" y="112062"/>
                    <a:pt x="1042538" y="113187"/>
                    <a:pt x="1042988" y="118958"/>
                  </a:cubicBezTo>
                  <a:cubicBezTo>
                    <a:pt x="1043812" y="131102"/>
                    <a:pt x="1043512" y="152540"/>
                    <a:pt x="1042313" y="160035"/>
                  </a:cubicBezTo>
                  <a:cubicBezTo>
                    <a:pt x="1039316" y="179225"/>
                    <a:pt x="1034969" y="185821"/>
                    <a:pt x="1009937" y="208233"/>
                  </a:cubicBezTo>
                  <a:cubicBezTo>
                    <a:pt x="996522" y="220302"/>
                    <a:pt x="991351" y="225923"/>
                    <a:pt x="984981" y="235443"/>
                  </a:cubicBezTo>
                  <a:cubicBezTo>
                    <a:pt x="964221" y="266476"/>
                    <a:pt x="951855" y="307403"/>
                    <a:pt x="954853" y="335212"/>
                  </a:cubicBezTo>
                  <a:cubicBezTo>
                    <a:pt x="955303" y="339635"/>
                    <a:pt x="956277" y="345481"/>
                    <a:pt x="956951" y="348180"/>
                  </a:cubicBezTo>
                  <a:cubicBezTo>
                    <a:pt x="958300" y="353577"/>
                    <a:pt x="964521" y="366919"/>
                    <a:pt x="967219" y="370143"/>
                  </a:cubicBezTo>
                  <a:lnTo>
                    <a:pt x="968943" y="372167"/>
                  </a:lnTo>
                  <a:lnTo>
                    <a:pt x="973664" y="370293"/>
                  </a:lnTo>
                  <a:cubicBezTo>
                    <a:pt x="987529" y="364896"/>
                    <a:pt x="993449" y="357475"/>
                    <a:pt x="1004841" y="331689"/>
                  </a:cubicBezTo>
                  <a:cubicBezTo>
                    <a:pt x="1012335" y="314749"/>
                    <a:pt x="1015708" y="309127"/>
                    <a:pt x="1025226" y="297883"/>
                  </a:cubicBezTo>
                  <a:cubicBezTo>
                    <a:pt x="1040964" y="279219"/>
                    <a:pt x="1045311" y="272622"/>
                    <a:pt x="1048459" y="263103"/>
                  </a:cubicBezTo>
                  <a:cubicBezTo>
                    <a:pt x="1050258" y="257631"/>
                    <a:pt x="1050482" y="255682"/>
                    <a:pt x="1050932" y="240615"/>
                  </a:cubicBezTo>
                  <a:cubicBezTo>
                    <a:pt x="1051382" y="224349"/>
                    <a:pt x="1051382" y="224050"/>
                    <a:pt x="1053780" y="218128"/>
                  </a:cubicBezTo>
                  <a:cubicBezTo>
                    <a:pt x="1056403" y="211457"/>
                    <a:pt x="1080910" y="169780"/>
                    <a:pt x="1088329" y="159286"/>
                  </a:cubicBezTo>
                  <a:cubicBezTo>
                    <a:pt x="1090952" y="155538"/>
                    <a:pt x="1095374" y="150216"/>
                    <a:pt x="1098072" y="147442"/>
                  </a:cubicBezTo>
                  <a:cubicBezTo>
                    <a:pt x="1102944" y="142420"/>
                    <a:pt x="1110363" y="136798"/>
                    <a:pt x="1112087" y="136798"/>
                  </a:cubicBezTo>
                  <a:cubicBezTo>
                    <a:pt x="1112611" y="136798"/>
                    <a:pt x="1113061" y="139722"/>
                    <a:pt x="1113361" y="144969"/>
                  </a:cubicBezTo>
                  <a:lnTo>
                    <a:pt x="1113736" y="153139"/>
                  </a:lnTo>
                  <a:lnTo>
                    <a:pt x="1118607" y="160110"/>
                  </a:lnTo>
                  <a:cubicBezTo>
                    <a:pt x="1130898" y="177950"/>
                    <a:pt x="1138317" y="199163"/>
                    <a:pt x="1142140" y="227198"/>
                  </a:cubicBezTo>
                  <a:cubicBezTo>
                    <a:pt x="1143938" y="240615"/>
                    <a:pt x="1143938" y="276370"/>
                    <a:pt x="1142065" y="292711"/>
                  </a:cubicBezTo>
                  <a:cubicBezTo>
                    <a:pt x="1140041" y="311301"/>
                    <a:pt x="1138018" y="324193"/>
                    <a:pt x="1134495" y="341809"/>
                  </a:cubicBezTo>
                  <a:cubicBezTo>
                    <a:pt x="1128650" y="371192"/>
                    <a:pt x="1123853" y="381761"/>
                    <a:pt x="1099046" y="419390"/>
                  </a:cubicBezTo>
                  <a:cubicBezTo>
                    <a:pt x="1081659" y="445700"/>
                    <a:pt x="1080610" y="447574"/>
                    <a:pt x="1060675" y="486852"/>
                  </a:cubicBezTo>
                  <a:cubicBezTo>
                    <a:pt x="1035643" y="536025"/>
                    <a:pt x="1028299" y="548543"/>
                    <a:pt x="1011661" y="570805"/>
                  </a:cubicBezTo>
                  <a:cubicBezTo>
                    <a:pt x="998246" y="588720"/>
                    <a:pt x="989627" y="598540"/>
                    <a:pt x="972615" y="615405"/>
                  </a:cubicBezTo>
                  <a:cubicBezTo>
                    <a:pt x="963397" y="624475"/>
                    <a:pt x="951705" y="636993"/>
                    <a:pt x="946609" y="643140"/>
                  </a:cubicBezTo>
                  <a:cubicBezTo>
                    <a:pt x="930271" y="662779"/>
                    <a:pt x="922627" y="668775"/>
                    <a:pt x="906439" y="674547"/>
                  </a:cubicBezTo>
                  <a:cubicBezTo>
                    <a:pt x="876761" y="685116"/>
                    <a:pt x="826623" y="689164"/>
                    <a:pt x="797919" y="683317"/>
                  </a:cubicBezTo>
                  <a:cubicBezTo>
                    <a:pt x="791324" y="681968"/>
                    <a:pt x="790949" y="681968"/>
                    <a:pt x="787052" y="683242"/>
                  </a:cubicBezTo>
                  <a:cubicBezTo>
                    <a:pt x="775735" y="687065"/>
                    <a:pt x="761196" y="686990"/>
                    <a:pt x="719302" y="682792"/>
                  </a:cubicBezTo>
                  <a:cubicBezTo>
                    <a:pt x="675909" y="678445"/>
                    <a:pt x="663243" y="678520"/>
                    <a:pt x="619625" y="683242"/>
                  </a:cubicBezTo>
                  <a:cubicBezTo>
                    <a:pt x="586500" y="686915"/>
                    <a:pt x="574809" y="687740"/>
                    <a:pt x="556897" y="687740"/>
                  </a:cubicBezTo>
                  <a:cubicBezTo>
                    <a:pt x="534938" y="687740"/>
                    <a:pt x="519574" y="685866"/>
                    <a:pt x="506984" y="681518"/>
                  </a:cubicBezTo>
                  <a:lnTo>
                    <a:pt x="502187" y="679944"/>
                  </a:lnTo>
                  <a:lnTo>
                    <a:pt x="496117" y="681518"/>
                  </a:lnTo>
                  <a:cubicBezTo>
                    <a:pt x="492744" y="682343"/>
                    <a:pt x="484125" y="685341"/>
                    <a:pt x="477006" y="688039"/>
                  </a:cubicBezTo>
                  <a:cubicBezTo>
                    <a:pt x="461792" y="693886"/>
                    <a:pt x="455946" y="695235"/>
                    <a:pt x="433763" y="697859"/>
                  </a:cubicBezTo>
                  <a:cubicBezTo>
                    <a:pt x="395916" y="702207"/>
                    <a:pt x="389845" y="704530"/>
                    <a:pt x="361441" y="725219"/>
                  </a:cubicBezTo>
                  <a:cubicBezTo>
                    <a:pt x="357094" y="728367"/>
                    <a:pt x="349000" y="734139"/>
                    <a:pt x="343454" y="737962"/>
                  </a:cubicBezTo>
                  <a:cubicBezTo>
                    <a:pt x="321496" y="753103"/>
                    <a:pt x="310629" y="762698"/>
                    <a:pt x="307481" y="769519"/>
                  </a:cubicBezTo>
                  <a:cubicBezTo>
                    <a:pt x="304708" y="775740"/>
                    <a:pt x="305907" y="781662"/>
                    <a:pt x="311378" y="787884"/>
                  </a:cubicBezTo>
                  <a:cubicBezTo>
                    <a:pt x="312652" y="789308"/>
                    <a:pt x="318873" y="794555"/>
                    <a:pt x="325093" y="799427"/>
                  </a:cubicBezTo>
                  <a:cubicBezTo>
                    <a:pt x="343604" y="813894"/>
                    <a:pt x="349000" y="821240"/>
                    <a:pt x="349000" y="832034"/>
                  </a:cubicBezTo>
                  <a:cubicBezTo>
                    <a:pt x="349075" y="848974"/>
                    <a:pt x="341656" y="854596"/>
                    <a:pt x="291743" y="875884"/>
                  </a:cubicBezTo>
                  <a:cubicBezTo>
                    <a:pt x="279976" y="880906"/>
                    <a:pt x="267685" y="886528"/>
                    <a:pt x="264313" y="888402"/>
                  </a:cubicBezTo>
                  <a:cubicBezTo>
                    <a:pt x="255319" y="893349"/>
                    <a:pt x="241155" y="905568"/>
                    <a:pt x="218821" y="927455"/>
                  </a:cubicBezTo>
                  <a:cubicBezTo>
                    <a:pt x="194015" y="951742"/>
                    <a:pt x="186970" y="956764"/>
                    <a:pt x="167784" y="963960"/>
                  </a:cubicBezTo>
                  <a:cubicBezTo>
                    <a:pt x="161189" y="966358"/>
                    <a:pt x="140804" y="971980"/>
                    <a:pt x="135933" y="972730"/>
                  </a:cubicBezTo>
                  <a:cubicBezTo>
                    <a:pt x="134509" y="972880"/>
                    <a:pt x="133834" y="974004"/>
                    <a:pt x="132110" y="978652"/>
                  </a:cubicBezTo>
                  <a:cubicBezTo>
                    <a:pt x="123192" y="1003313"/>
                    <a:pt x="102133" y="1025500"/>
                    <a:pt x="75527" y="1038543"/>
                  </a:cubicBezTo>
                  <a:cubicBezTo>
                    <a:pt x="60988" y="1045664"/>
                    <a:pt x="49671" y="1048812"/>
                    <a:pt x="35807" y="1049562"/>
                  </a:cubicBezTo>
                  <a:lnTo>
                    <a:pt x="28312" y="1050012"/>
                  </a:lnTo>
                  <a:lnTo>
                    <a:pt x="26363" y="1046339"/>
                  </a:lnTo>
                  <a:close/>
                  <a:moveTo>
                    <a:pt x="956052" y="175777"/>
                  </a:moveTo>
                  <a:cubicBezTo>
                    <a:pt x="957176" y="173678"/>
                    <a:pt x="961598" y="166707"/>
                    <a:pt x="966020" y="160185"/>
                  </a:cubicBezTo>
                  <a:cubicBezTo>
                    <a:pt x="970441" y="153739"/>
                    <a:pt x="975463" y="145419"/>
                    <a:pt x="977186" y="141671"/>
                  </a:cubicBezTo>
                  <a:cubicBezTo>
                    <a:pt x="982657" y="130052"/>
                    <a:pt x="983931" y="119333"/>
                    <a:pt x="980859" y="109364"/>
                  </a:cubicBezTo>
                  <a:cubicBezTo>
                    <a:pt x="980259" y="107340"/>
                    <a:pt x="979735" y="104641"/>
                    <a:pt x="979735" y="103367"/>
                  </a:cubicBezTo>
                  <a:cubicBezTo>
                    <a:pt x="979735" y="102018"/>
                    <a:pt x="979285" y="100819"/>
                    <a:pt x="978760" y="100594"/>
                  </a:cubicBezTo>
                  <a:cubicBezTo>
                    <a:pt x="978161" y="100369"/>
                    <a:pt x="976962" y="98045"/>
                    <a:pt x="975987" y="95422"/>
                  </a:cubicBezTo>
                  <a:cubicBezTo>
                    <a:pt x="975088" y="92873"/>
                    <a:pt x="971266" y="83653"/>
                    <a:pt x="967594" y="74958"/>
                  </a:cubicBezTo>
                  <a:cubicBezTo>
                    <a:pt x="959649" y="56443"/>
                    <a:pt x="955378" y="44075"/>
                    <a:pt x="954178" y="36280"/>
                  </a:cubicBezTo>
                  <a:lnTo>
                    <a:pt x="953279" y="30733"/>
                  </a:lnTo>
                  <a:lnTo>
                    <a:pt x="948183" y="30583"/>
                  </a:lnTo>
                  <a:lnTo>
                    <a:pt x="943087" y="30508"/>
                  </a:lnTo>
                  <a:lnTo>
                    <a:pt x="942562" y="33956"/>
                  </a:lnTo>
                  <a:cubicBezTo>
                    <a:pt x="941813" y="38753"/>
                    <a:pt x="942637" y="48648"/>
                    <a:pt x="944960" y="64464"/>
                  </a:cubicBezTo>
                  <a:cubicBezTo>
                    <a:pt x="946459" y="74433"/>
                    <a:pt x="946984" y="81105"/>
                    <a:pt x="947059" y="89950"/>
                  </a:cubicBezTo>
                  <a:cubicBezTo>
                    <a:pt x="947134" y="100144"/>
                    <a:pt x="947284" y="102093"/>
                    <a:pt x="948333" y="102842"/>
                  </a:cubicBezTo>
                  <a:cubicBezTo>
                    <a:pt x="951630" y="105316"/>
                    <a:pt x="952380" y="119933"/>
                    <a:pt x="950956" y="150666"/>
                  </a:cubicBezTo>
                  <a:cubicBezTo>
                    <a:pt x="950506" y="160635"/>
                    <a:pt x="950581" y="166557"/>
                    <a:pt x="951181" y="170305"/>
                  </a:cubicBezTo>
                  <a:cubicBezTo>
                    <a:pt x="952005" y="175477"/>
                    <a:pt x="953129" y="179524"/>
                    <a:pt x="953804" y="179524"/>
                  </a:cubicBezTo>
                  <a:cubicBezTo>
                    <a:pt x="953954" y="179524"/>
                    <a:pt x="955003" y="177800"/>
                    <a:pt x="956052" y="175777"/>
                  </a:cubicBezTo>
                  <a:close/>
                </a:path>
              </a:pathLst>
            </a:custGeom>
            <a:solidFill>
              <a:schemeClr val="tx1"/>
            </a:solidFill>
            <a:ln w="19050" cap="flat">
              <a:noFill/>
              <a:prstDash val="solid"/>
              <a:miter/>
            </a:ln>
          </p:spPr>
          <p:txBody>
            <a:bodyPr rtlCol="0" anchor="ctr"/>
            <a:lstStyle/>
            <a:p>
              <a:endParaRPr lang="en-CA" dirty="0"/>
            </a:p>
          </p:txBody>
        </p:sp>
        <p:sp>
          <p:nvSpPr>
            <p:cNvPr id="6" name="Graphic 2">
              <a:extLst>
                <a:ext uri="{FF2B5EF4-FFF2-40B4-BE49-F238E27FC236}">
                  <a16:creationId xmlns:a16="http://schemas.microsoft.com/office/drawing/2014/main" id="{79ABB6B0-7508-4A56-530F-26C0D099F588}"/>
                </a:ext>
              </a:extLst>
            </p:cNvPr>
            <p:cNvSpPr/>
            <p:nvPr/>
          </p:nvSpPr>
          <p:spPr>
            <a:xfrm flipV="1">
              <a:off x="838800" y="2175879"/>
              <a:ext cx="1747524" cy="950746"/>
            </a:xfrm>
            <a:custGeom>
              <a:avLst/>
              <a:gdLst>
                <a:gd name="connsiteX0" fmla="*/ 298140 w 1078872"/>
                <a:gd name="connsiteY0" fmla="*/ 583315 h 586964"/>
                <a:gd name="connsiteX1" fmla="*/ 266454 w 1078872"/>
                <a:gd name="connsiteY1" fmla="*/ 565580 h 586964"/>
                <a:gd name="connsiteX2" fmla="*/ 227899 w 1078872"/>
                <a:gd name="connsiteY2" fmla="*/ 543634 h 586964"/>
                <a:gd name="connsiteX3" fmla="*/ 204854 w 1078872"/>
                <a:gd name="connsiteY3" fmla="*/ 527895 h 586964"/>
                <a:gd name="connsiteX4" fmla="*/ 157657 w 1078872"/>
                <a:gd name="connsiteY4" fmla="*/ 400652 h 586964"/>
                <a:gd name="connsiteX5" fmla="*/ 98273 w 1078872"/>
                <a:gd name="connsiteY5" fmla="*/ 248138 h 586964"/>
                <a:gd name="connsiteX6" fmla="*/ 34678 w 1078872"/>
                <a:gd name="connsiteY6" fmla="*/ 194714 h 586964"/>
                <a:gd name="connsiteX7" fmla="*/ 1441 w 1078872"/>
                <a:gd name="connsiteY7" fmla="*/ 174985 h 586964"/>
                <a:gd name="connsiteX8" fmla="*/ 4543 w 1078872"/>
                <a:gd name="connsiteY8" fmla="*/ 144837 h 586964"/>
                <a:gd name="connsiteX9" fmla="*/ 37780 w 1078872"/>
                <a:gd name="connsiteY9" fmla="*/ 133753 h 586964"/>
                <a:gd name="connsiteX10" fmla="*/ 117550 w 1078872"/>
                <a:gd name="connsiteY10" fmla="*/ 177202 h 586964"/>
                <a:gd name="connsiteX11" fmla="*/ 188457 w 1078872"/>
                <a:gd name="connsiteY11" fmla="*/ 290035 h 586964"/>
                <a:gd name="connsiteX12" fmla="*/ 202417 w 1078872"/>
                <a:gd name="connsiteY12" fmla="*/ 325504 h 586964"/>
                <a:gd name="connsiteX13" fmla="*/ 206627 w 1078872"/>
                <a:gd name="connsiteY13" fmla="*/ 334149 h 586964"/>
                <a:gd name="connsiteX14" fmla="*/ 211723 w 1078872"/>
                <a:gd name="connsiteY14" fmla="*/ 317745 h 586964"/>
                <a:gd name="connsiteX15" fmla="*/ 222581 w 1078872"/>
                <a:gd name="connsiteY15" fmla="*/ 287819 h 586964"/>
                <a:gd name="connsiteX16" fmla="*/ 221694 w 1078872"/>
                <a:gd name="connsiteY16" fmla="*/ 253902 h 586964"/>
                <a:gd name="connsiteX17" fmla="*/ 197320 w 1078872"/>
                <a:gd name="connsiteY17" fmla="*/ 157029 h 586964"/>
                <a:gd name="connsiteX18" fmla="*/ 195104 w 1078872"/>
                <a:gd name="connsiteY18" fmla="*/ 128654 h 586964"/>
                <a:gd name="connsiteX19" fmla="*/ 188457 w 1078872"/>
                <a:gd name="connsiteY19" fmla="*/ 96733 h 586964"/>
                <a:gd name="connsiteX20" fmla="*/ 181809 w 1078872"/>
                <a:gd name="connsiteY20" fmla="*/ 72570 h 586964"/>
                <a:gd name="connsiteX21" fmla="*/ 201309 w 1078872"/>
                <a:gd name="connsiteY21" fmla="*/ 29786 h 586964"/>
                <a:gd name="connsiteX22" fmla="*/ 227677 w 1078872"/>
                <a:gd name="connsiteY22" fmla="*/ 31781 h 586964"/>
                <a:gd name="connsiteX23" fmla="*/ 242523 w 1078872"/>
                <a:gd name="connsiteY23" fmla="*/ 87201 h 586964"/>
                <a:gd name="connsiteX24" fmla="*/ 240750 w 1078872"/>
                <a:gd name="connsiteY24" fmla="*/ 122669 h 586964"/>
                <a:gd name="connsiteX25" fmla="*/ 242302 w 1078872"/>
                <a:gd name="connsiteY25" fmla="*/ 137078 h 586964"/>
                <a:gd name="connsiteX26" fmla="*/ 246290 w 1078872"/>
                <a:gd name="connsiteY26" fmla="*/ 121339 h 586964"/>
                <a:gd name="connsiteX27" fmla="*/ 296811 w 1078872"/>
                <a:gd name="connsiteY27" fmla="*/ 21362 h 586964"/>
                <a:gd name="connsiteX28" fmla="*/ 378354 w 1078872"/>
                <a:gd name="connsiteY28" fmla="*/ 12274 h 586964"/>
                <a:gd name="connsiteX29" fmla="*/ 380791 w 1078872"/>
                <a:gd name="connsiteY29" fmla="*/ 34663 h 586964"/>
                <a:gd name="connsiteX30" fmla="*/ 361292 w 1078872"/>
                <a:gd name="connsiteY30" fmla="*/ 44638 h 586964"/>
                <a:gd name="connsiteX31" fmla="*/ 338025 w 1078872"/>
                <a:gd name="connsiteY31" fmla="*/ 63038 h 586964"/>
                <a:gd name="connsiteX32" fmla="*/ 324066 w 1078872"/>
                <a:gd name="connsiteY32" fmla="*/ 84319 h 586964"/>
                <a:gd name="connsiteX33" fmla="*/ 310549 w 1078872"/>
                <a:gd name="connsiteY33" fmla="*/ 125329 h 586964"/>
                <a:gd name="connsiteX34" fmla="*/ 327833 w 1078872"/>
                <a:gd name="connsiteY34" fmla="*/ 202473 h 586964"/>
                <a:gd name="connsiteX35" fmla="*/ 372814 w 1078872"/>
                <a:gd name="connsiteY35" fmla="*/ 282277 h 586964"/>
                <a:gd name="connsiteX36" fmla="*/ 423113 w 1078872"/>
                <a:gd name="connsiteY36" fmla="*/ 266759 h 586964"/>
                <a:gd name="connsiteX37" fmla="*/ 469203 w 1078872"/>
                <a:gd name="connsiteY37" fmla="*/ 252129 h 586964"/>
                <a:gd name="connsiteX38" fmla="*/ 549637 w 1078872"/>
                <a:gd name="connsiteY38" fmla="*/ 243705 h 586964"/>
                <a:gd name="connsiteX39" fmla="*/ 611016 w 1078872"/>
                <a:gd name="connsiteY39" fmla="*/ 217325 h 586964"/>
                <a:gd name="connsiteX40" fmla="*/ 619214 w 1078872"/>
                <a:gd name="connsiteY40" fmla="*/ 161684 h 586964"/>
                <a:gd name="connsiteX41" fmla="*/ 624975 w 1078872"/>
                <a:gd name="connsiteY41" fmla="*/ 117792 h 586964"/>
                <a:gd name="connsiteX42" fmla="*/ 658656 w 1078872"/>
                <a:gd name="connsiteY42" fmla="*/ 21584 h 586964"/>
                <a:gd name="connsiteX43" fmla="*/ 734437 w 1078872"/>
                <a:gd name="connsiteY43" fmla="*/ 14712 h 586964"/>
                <a:gd name="connsiteX44" fmla="*/ 725352 w 1078872"/>
                <a:gd name="connsiteY44" fmla="*/ 45303 h 586964"/>
                <a:gd name="connsiteX45" fmla="*/ 706075 w 1078872"/>
                <a:gd name="connsiteY45" fmla="*/ 53506 h 586964"/>
                <a:gd name="connsiteX46" fmla="*/ 691229 w 1078872"/>
                <a:gd name="connsiteY46" fmla="*/ 63038 h 586964"/>
                <a:gd name="connsiteX47" fmla="*/ 693666 w 1078872"/>
                <a:gd name="connsiteY47" fmla="*/ 111585 h 586964"/>
                <a:gd name="connsiteX48" fmla="*/ 714938 w 1078872"/>
                <a:gd name="connsiteY48" fmla="*/ 195822 h 586964"/>
                <a:gd name="connsiteX49" fmla="*/ 734659 w 1078872"/>
                <a:gd name="connsiteY49" fmla="*/ 224197 h 586964"/>
                <a:gd name="connsiteX50" fmla="*/ 876029 w 1078872"/>
                <a:gd name="connsiteY50" fmla="*/ 85427 h 586964"/>
                <a:gd name="connsiteX51" fmla="*/ 900846 w 1078872"/>
                <a:gd name="connsiteY51" fmla="*/ 60599 h 586964"/>
                <a:gd name="connsiteX52" fmla="*/ 936300 w 1078872"/>
                <a:gd name="connsiteY52" fmla="*/ 30229 h 586964"/>
                <a:gd name="connsiteX53" fmla="*/ 966878 w 1078872"/>
                <a:gd name="connsiteY53" fmla="*/ 14712 h 586964"/>
                <a:gd name="connsiteX54" fmla="*/ 1065039 w 1078872"/>
                <a:gd name="connsiteY54" fmla="*/ 24909 h 586964"/>
                <a:gd name="connsiteX55" fmla="*/ 1044875 w 1078872"/>
                <a:gd name="connsiteY55" fmla="*/ 48407 h 586964"/>
                <a:gd name="connsiteX56" fmla="*/ 1021387 w 1078872"/>
                <a:gd name="connsiteY56" fmla="*/ 65033 h 586964"/>
                <a:gd name="connsiteX57" fmla="*/ 996570 w 1078872"/>
                <a:gd name="connsiteY57" fmla="*/ 82545 h 586964"/>
                <a:gd name="connsiteX58" fmla="*/ 965105 w 1078872"/>
                <a:gd name="connsiteY58" fmla="*/ 107373 h 586964"/>
                <a:gd name="connsiteX59" fmla="*/ 898630 w 1078872"/>
                <a:gd name="connsiteY59" fmla="*/ 199591 h 586964"/>
                <a:gd name="connsiteX60" fmla="*/ 882898 w 1078872"/>
                <a:gd name="connsiteY60" fmla="*/ 278065 h 586964"/>
                <a:gd name="connsiteX61" fmla="*/ 879353 w 1078872"/>
                <a:gd name="connsiteY61" fmla="*/ 304888 h 586964"/>
                <a:gd name="connsiteX62" fmla="*/ 863399 w 1078872"/>
                <a:gd name="connsiteY62" fmla="*/ 330824 h 586964"/>
                <a:gd name="connsiteX63" fmla="*/ 853871 w 1078872"/>
                <a:gd name="connsiteY63" fmla="*/ 347450 h 586964"/>
                <a:gd name="connsiteX64" fmla="*/ 863399 w 1078872"/>
                <a:gd name="connsiteY64" fmla="*/ 351440 h 586964"/>
                <a:gd name="connsiteX65" fmla="*/ 880017 w 1078872"/>
                <a:gd name="connsiteY65" fmla="*/ 356760 h 586964"/>
                <a:gd name="connsiteX66" fmla="*/ 894642 w 1078872"/>
                <a:gd name="connsiteY66" fmla="*/ 353657 h 586964"/>
                <a:gd name="connsiteX67" fmla="*/ 912147 w 1078872"/>
                <a:gd name="connsiteY67" fmla="*/ 345455 h 586964"/>
                <a:gd name="connsiteX68" fmla="*/ 963554 w 1078872"/>
                <a:gd name="connsiteY68" fmla="*/ 323952 h 586964"/>
                <a:gd name="connsiteX69" fmla="*/ 1027592 w 1078872"/>
                <a:gd name="connsiteY69" fmla="*/ 298237 h 586964"/>
                <a:gd name="connsiteX70" fmla="*/ 1031802 w 1078872"/>
                <a:gd name="connsiteY70" fmla="*/ 311538 h 586964"/>
                <a:gd name="connsiteX71" fmla="*/ 1030472 w 1078872"/>
                <a:gd name="connsiteY71" fmla="*/ 319740 h 586964"/>
                <a:gd name="connsiteX72" fmla="*/ 1043989 w 1078872"/>
                <a:gd name="connsiteY72" fmla="*/ 321292 h 586964"/>
                <a:gd name="connsiteX73" fmla="*/ 1065926 w 1078872"/>
                <a:gd name="connsiteY73" fmla="*/ 335036 h 586964"/>
                <a:gd name="connsiteX74" fmla="*/ 1071687 w 1078872"/>
                <a:gd name="connsiteY74" fmla="*/ 344568 h 586964"/>
                <a:gd name="connsiteX75" fmla="*/ 1076340 w 1078872"/>
                <a:gd name="connsiteY75" fmla="*/ 358977 h 586964"/>
                <a:gd name="connsiteX76" fmla="*/ 1067255 w 1078872"/>
                <a:gd name="connsiteY76" fmla="*/ 381145 h 586964"/>
                <a:gd name="connsiteX77" fmla="*/ 1059278 w 1078872"/>
                <a:gd name="connsiteY77" fmla="*/ 410628 h 586964"/>
                <a:gd name="connsiteX78" fmla="*/ 1063045 w 1078872"/>
                <a:gd name="connsiteY78" fmla="*/ 431244 h 586964"/>
                <a:gd name="connsiteX79" fmla="*/ 1060608 w 1078872"/>
                <a:gd name="connsiteY79" fmla="*/ 454963 h 586964"/>
                <a:gd name="connsiteX80" fmla="*/ 1049085 w 1078872"/>
                <a:gd name="connsiteY80" fmla="*/ 476909 h 586964"/>
                <a:gd name="connsiteX81" fmla="*/ 1035347 w 1078872"/>
                <a:gd name="connsiteY81" fmla="*/ 501959 h 586964"/>
                <a:gd name="connsiteX82" fmla="*/ 1030029 w 1078872"/>
                <a:gd name="connsiteY82" fmla="*/ 514816 h 586964"/>
                <a:gd name="connsiteX83" fmla="*/ 1040222 w 1078872"/>
                <a:gd name="connsiteY83" fmla="*/ 539866 h 586964"/>
                <a:gd name="connsiteX84" fmla="*/ 1014297 w 1078872"/>
                <a:gd name="connsiteY84" fmla="*/ 542083 h 586964"/>
                <a:gd name="connsiteX85" fmla="*/ 978179 w 1078872"/>
                <a:gd name="connsiteY85" fmla="*/ 526787 h 586964"/>
                <a:gd name="connsiteX86" fmla="*/ 964441 w 1078872"/>
                <a:gd name="connsiteY86" fmla="*/ 525457 h 586964"/>
                <a:gd name="connsiteX87" fmla="*/ 962003 w 1078872"/>
                <a:gd name="connsiteY87" fmla="*/ 533437 h 586964"/>
                <a:gd name="connsiteX88" fmla="*/ 942061 w 1078872"/>
                <a:gd name="connsiteY88" fmla="*/ 550506 h 586964"/>
                <a:gd name="connsiteX89" fmla="*/ 929652 w 1078872"/>
                <a:gd name="connsiteY89" fmla="*/ 541418 h 586964"/>
                <a:gd name="connsiteX90" fmla="*/ 915914 w 1078872"/>
                <a:gd name="connsiteY90" fmla="*/ 535211 h 586964"/>
                <a:gd name="connsiteX91" fmla="*/ 891097 w 1078872"/>
                <a:gd name="connsiteY91" fmla="*/ 537427 h 586964"/>
                <a:gd name="connsiteX92" fmla="*/ 825286 w 1078872"/>
                <a:gd name="connsiteY92" fmla="*/ 539423 h 586964"/>
                <a:gd name="connsiteX93" fmla="*/ 787839 w 1078872"/>
                <a:gd name="connsiteY93" fmla="*/ 538979 h 586964"/>
                <a:gd name="connsiteX94" fmla="*/ 745960 w 1078872"/>
                <a:gd name="connsiteY94" fmla="*/ 548068 h 586964"/>
                <a:gd name="connsiteX95" fmla="*/ 683030 w 1078872"/>
                <a:gd name="connsiteY95" fmla="*/ 560704 h 586964"/>
                <a:gd name="connsiteX96" fmla="*/ 650901 w 1078872"/>
                <a:gd name="connsiteY96" fmla="*/ 547846 h 586964"/>
                <a:gd name="connsiteX97" fmla="*/ 548529 w 1078872"/>
                <a:gd name="connsiteY97" fmla="*/ 550063 h 586964"/>
                <a:gd name="connsiteX98" fmla="*/ 298140 w 1078872"/>
                <a:gd name="connsiteY98" fmla="*/ 583315 h 58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78872" h="586964">
                  <a:moveTo>
                    <a:pt x="298140" y="583315"/>
                  </a:moveTo>
                  <a:cubicBezTo>
                    <a:pt x="294595" y="581985"/>
                    <a:pt x="280192" y="574004"/>
                    <a:pt x="266454" y="565580"/>
                  </a:cubicBezTo>
                  <a:cubicBezTo>
                    <a:pt x="252494" y="557157"/>
                    <a:pt x="235211" y="547181"/>
                    <a:pt x="227899" y="543634"/>
                  </a:cubicBezTo>
                  <a:cubicBezTo>
                    <a:pt x="220586" y="539866"/>
                    <a:pt x="210394" y="532994"/>
                    <a:pt x="204854" y="527895"/>
                  </a:cubicBezTo>
                  <a:cubicBezTo>
                    <a:pt x="188900" y="513265"/>
                    <a:pt x="184912" y="502402"/>
                    <a:pt x="157657" y="400652"/>
                  </a:cubicBezTo>
                  <a:cubicBezTo>
                    <a:pt x="136385" y="320627"/>
                    <a:pt x="122868" y="286489"/>
                    <a:pt x="98273" y="248138"/>
                  </a:cubicBezTo>
                  <a:cubicBezTo>
                    <a:pt x="76336" y="214222"/>
                    <a:pt x="60160" y="200478"/>
                    <a:pt x="34678" y="194714"/>
                  </a:cubicBezTo>
                  <a:cubicBezTo>
                    <a:pt x="15622" y="190502"/>
                    <a:pt x="6094" y="184739"/>
                    <a:pt x="1441" y="174985"/>
                  </a:cubicBezTo>
                  <a:cubicBezTo>
                    <a:pt x="-4320" y="162793"/>
                    <a:pt x="-3212" y="152152"/>
                    <a:pt x="4543" y="144837"/>
                  </a:cubicBezTo>
                  <a:cubicBezTo>
                    <a:pt x="11190" y="138630"/>
                    <a:pt x="25593" y="133753"/>
                    <a:pt x="37780" y="133753"/>
                  </a:cubicBezTo>
                  <a:cubicBezTo>
                    <a:pt x="57501" y="133753"/>
                    <a:pt x="90296" y="151709"/>
                    <a:pt x="117550" y="177202"/>
                  </a:cubicBezTo>
                  <a:cubicBezTo>
                    <a:pt x="149458" y="207350"/>
                    <a:pt x="171838" y="243040"/>
                    <a:pt x="188457" y="290035"/>
                  </a:cubicBezTo>
                  <a:cubicBezTo>
                    <a:pt x="193775" y="304666"/>
                    <a:pt x="199979" y="320627"/>
                    <a:pt x="202417" y="325504"/>
                  </a:cubicBezTo>
                  <a:lnTo>
                    <a:pt x="206627" y="334149"/>
                  </a:lnTo>
                  <a:lnTo>
                    <a:pt x="211723" y="317745"/>
                  </a:lnTo>
                  <a:cubicBezTo>
                    <a:pt x="214604" y="308656"/>
                    <a:pt x="219257" y="295134"/>
                    <a:pt x="222581" y="287819"/>
                  </a:cubicBezTo>
                  <a:cubicBezTo>
                    <a:pt x="229893" y="270749"/>
                    <a:pt x="229671" y="266981"/>
                    <a:pt x="221694" y="253902"/>
                  </a:cubicBezTo>
                  <a:cubicBezTo>
                    <a:pt x="208843" y="233064"/>
                    <a:pt x="208621" y="231734"/>
                    <a:pt x="197320" y="157029"/>
                  </a:cubicBezTo>
                  <a:cubicBezTo>
                    <a:pt x="196212" y="149714"/>
                    <a:pt x="195104" y="136856"/>
                    <a:pt x="195104" y="128654"/>
                  </a:cubicBezTo>
                  <a:cubicBezTo>
                    <a:pt x="195104" y="116905"/>
                    <a:pt x="193553" y="109590"/>
                    <a:pt x="188457" y="96733"/>
                  </a:cubicBezTo>
                  <a:cubicBezTo>
                    <a:pt x="184912" y="87644"/>
                    <a:pt x="181809" y="76782"/>
                    <a:pt x="181809" y="72570"/>
                  </a:cubicBezTo>
                  <a:cubicBezTo>
                    <a:pt x="181809" y="62594"/>
                    <a:pt x="195326" y="32890"/>
                    <a:pt x="201309" y="29786"/>
                  </a:cubicBezTo>
                  <a:cubicBezTo>
                    <a:pt x="208399" y="26018"/>
                    <a:pt x="219922" y="26904"/>
                    <a:pt x="227677" y="31781"/>
                  </a:cubicBezTo>
                  <a:cubicBezTo>
                    <a:pt x="243188" y="41092"/>
                    <a:pt x="247398" y="56831"/>
                    <a:pt x="242523" y="87201"/>
                  </a:cubicBezTo>
                  <a:cubicBezTo>
                    <a:pt x="240307" y="101166"/>
                    <a:pt x="239643" y="113137"/>
                    <a:pt x="240750" y="122669"/>
                  </a:cubicBezTo>
                  <a:lnTo>
                    <a:pt x="242302" y="137078"/>
                  </a:lnTo>
                  <a:lnTo>
                    <a:pt x="246290" y="121339"/>
                  </a:lnTo>
                  <a:cubicBezTo>
                    <a:pt x="250722" y="103161"/>
                    <a:pt x="287726" y="30229"/>
                    <a:pt x="296811" y="21362"/>
                  </a:cubicBezTo>
                  <a:cubicBezTo>
                    <a:pt x="316089" y="2741"/>
                    <a:pt x="362843" y="-2357"/>
                    <a:pt x="378354" y="12274"/>
                  </a:cubicBezTo>
                  <a:cubicBezTo>
                    <a:pt x="384115" y="17594"/>
                    <a:pt x="385223" y="28678"/>
                    <a:pt x="380791" y="34663"/>
                  </a:cubicBezTo>
                  <a:cubicBezTo>
                    <a:pt x="379240" y="36880"/>
                    <a:pt x="370377" y="41313"/>
                    <a:pt x="361292" y="44638"/>
                  </a:cubicBezTo>
                  <a:cubicBezTo>
                    <a:pt x="345338" y="50402"/>
                    <a:pt x="344451" y="51289"/>
                    <a:pt x="338025" y="63038"/>
                  </a:cubicBezTo>
                  <a:cubicBezTo>
                    <a:pt x="334480" y="69910"/>
                    <a:pt x="328054" y="79442"/>
                    <a:pt x="324066" y="84319"/>
                  </a:cubicBezTo>
                  <a:cubicBezTo>
                    <a:pt x="313430" y="97841"/>
                    <a:pt x="310328" y="107151"/>
                    <a:pt x="310549" y="125329"/>
                  </a:cubicBezTo>
                  <a:cubicBezTo>
                    <a:pt x="310549" y="141955"/>
                    <a:pt x="311657" y="147053"/>
                    <a:pt x="327833" y="202473"/>
                  </a:cubicBezTo>
                  <a:cubicBezTo>
                    <a:pt x="342457" y="252572"/>
                    <a:pt x="359297" y="282277"/>
                    <a:pt x="372814" y="282277"/>
                  </a:cubicBezTo>
                  <a:cubicBezTo>
                    <a:pt x="379461" y="282277"/>
                    <a:pt x="405165" y="274296"/>
                    <a:pt x="423113" y="266759"/>
                  </a:cubicBezTo>
                  <a:cubicBezTo>
                    <a:pt x="431533" y="263212"/>
                    <a:pt x="452141" y="256562"/>
                    <a:pt x="469203" y="252129"/>
                  </a:cubicBezTo>
                  <a:cubicBezTo>
                    <a:pt x="499781" y="244148"/>
                    <a:pt x="499781" y="244148"/>
                    <a:pt x="549637" y="243705"/>
                  </a:cubicBezTo>
                  <a:cubicBezTo>
                    <a:pt x="612788" y="243483"/>
                    <a:pt x="615669" y="242153"/>
                    <a:pt x="611016" y="217325"/>
                  </a:cubicBezTo>
                  <a:cubicBezTo>
                    <a:pt x="608578" y="203359"/>
                    <a:pt x="608800" y="200699"/>
                    <a:pt x="619214" y="161684"/>
                  </a:cubicBezTo>
                  <a:cubicBezTo>
                    <a:pt x="623646" y="145058"/>
                    <a:pt x="624975" y="134418"/>
                    <a:pt x="624975" y="117792"/>
                  </a:cubicBezTo>
                  <a:cubicBezTo>
                    <a:pt x="624975" y="71240"/>
                    <a:pt x="638714" y="32003"/>
                    <a:pt x="658656" y="21584"/>
                  </a:cubicBezTo>
                  <a:cubicBezTo>
                    <a:pt x="675939" y="12495"/>
                    <a:pt x="724466" y="8283"/>
                    <a:pt x="734437" y="14712"/>
                  </a:cubicBezTo>
                  <a:cubicBezTo>
                    <a:pt x="745738" y="22249"/>
                    <a:pt x="740863" y="38875"/>
                    <a:pt x="725352" y="45303"/>
                  </a:cubicBezTo>
                  <a:cubicBezTo>
                    <a:pt x="719370" y="47742"/>
                    <a:pt x="710950" y="51510"/>
                    <a:pt x="706075" y="53506"/>
                  </a:cubicBezTo>
                  <a:cubicBezTo>
                    <a:pt x="701422" y="55501"/>
                    <a:pt x="694774" y="59713"/>
                    <a:pt x="691229" y="63038"/>
                  </a:cubicBezTo>
                  <a:cubicBezTo>
                    <a:pt x="682365" y="71240"/>
                    <a:pt x="682809" y="80329"/>
                    <a:pt x="693666" y="111585"/>
                  </a:cubicBezTo>
                  <a:cubicBezTo>
                    <a:pt x="705188" y="144615"/>
                    <a:pt x="710285" y="164566"/>
                    <a:pt x="714938" y="195822"/>
                  </a:cubicBezTo>
                  <a:cubicBezTo>
                    <a:pt x="720699" y="234394"/>
                    <a:pt x="723137" y="237941"/>
                    <a:pt x="734659" y="224197"/>
                  </a:cubicBezTo>
                  <a:cubicBezTo>
                    <a:pt x="752607" y="202473"/>
                    <a:pt x="860740" y="96289"/>
                    <a:pt x="876029" y="85427"/>
                  </a:cubicBezTo>
                  <a:cubicBezTo>
                    <a:pt x="888659" y="76338"/>
                    <a:pt x="895307" y="69466"/>
                    <a:pt x="900846" y="60599"/>
                  </a:cubicBezTo>
                  <a:cubicBezTo>
                    <a:pt x="911039" y="43973"/>
                    <a:pt x="918130" y="37766"/>
                    <a:pt x="936300" y="30229"/>
                  </a:cubicBezTo>
                  <a:cubicBezTo>
                    <a:pt x="944941" y="26683"/>
                    <a:pt x="958679" y="19589"/>
                    <a:pt x="966878" y="14712"/>
                  </a:cubicBezTo>
                  <a:cubicBezTo>
                    <a:pt x="1008757" y="-10781"/>
                    <a:pt x="1069914" y="-4352"/>
                    <a:pt x="1065039" y="24909"/>
                  </a:cubicBezTo>
                  <a:cubicBezTo>
                    <a:pt x="1063267" y="36436"/>
                    <a:pt x="1057949" y="42643"/>
                    <a:pt x="1044875" y="48407"/>
                  </a:cubicBezTo>
                  <a:cubicBezTo>
                    <a:pt x="1038006" y="51289"/>
                    <a:pt x="1027813" y="58604"/>
                    <a:pt x="1021387" y="65033"/>
                  </a:cubicBezTo>
                  <a:cubicBezTo>
                    <a:pt x="1014961" y="71461"/>
                    <a:pt x="1004547" y="78777"/>
                    <a:pt x="996570" y="82545"/>
                  </a:cubicBezTo>
                  <a:cubicBezTo>
                    <a:pt x="986156" y="87201"/>
                    <a:pt x="978400" y="93407"/>
                    <a:pt x="965105" y="107373"/>
                  </a:cubicBezTo>
                  <a:cubicBezTo>
                    <a:pt x="932533" y="141290"/>
                    <a:pt x="917465" y="162349"/>
                    <a:pt x="898630" y="199591"/>
                  </a:cubicBezTo>
                  <a:cubicBezTo>
                    <a:pt x="879131" y="238163"/>
                    <a:pt x="878466" y="241710"/>
                    <a:pt x="882898" y="278065"/>
                  </a:cubicBezTo>
                  <a:cubicBezTo>
                    <a:pt x="884671" y="291365"/>
                    <a:pt x="884227" y="294026"/>
                    <a:pt x="879353" y="304888"/>
                  </a:cubicBezTo>
                  <a:cubicBezTo>
                    <a:pt x="876251" y="311316"/>
                    <a:pt x="869160" y="323065"/>
                    <a:pt x="863399" y="330824"/>
                  </a:cubicBezTo>
                  <a:cubicBezTo>
                    <a:pt x="857638" y="338583"/>
                    <a:pt x="853427" y="346120"/>
                    <a:pt x="853871" y="347450"/>
                  </a:cubicBezTo>
                  <a:cubicBezTo>
                    <a:pt x="854314" y="348780"/>
                    <a:pt x="858524" y="350553"/>
                    <a:pt x="863399" y="351440"/>
                  </a:cubicBezTo>
                  <a:cubicBezTo>
                    <a:pt x="868052" y="352548"/>
                    <a:pt x="875586" y="354765"/>
                    <a:pt x="880017" y="356760"/>
                  </a:cubicBezTo>
                  <a:cubicBezTo>
                    <a:pt x="887773" y="360085"/>
                    <a:pt x="887994" y="360085"/>
                    <a:pt x="894642" y="353657"/>
                  </a:cubicBezTo>
                  <a:cubicBezTo>
                    <a:pt x="899517" y="348780"/>
                    <a:pt x="904170" y="346563"/>
                    <a:pt x="912147" y="345455"/>
                  </a:cubicBezTo>
                  <a:cubicBezTo>
                    <a:pt x="944498" y="341243"/>
                    <a:pt x="957128" y="335923"/>
                    <a:pt x="963554" y="323952"/>
                  </a:cubicBezTo>
                  <a:cubicBezTo>
                    <a:pt x="978843" y="295356"/>
                    <a:pt x="1010751" y="282498"/>
                    <a:pt x="1027592" y="298237"/>
                  </a:cubicBezTo>
                  <a:cubicBezTo>
                    <a:pt x="1032245" y="302449"/>
                    <a:pt x="1032910" y="304666"/>
                    <a:pt x="1031802" y="311538"/>
                  </a:cubicBezTo>
                  <a:lnTo>
                    <a:pt x="1030472" y="319740"/>
                  </a:lnTo>
                  <a:lnTo>
                    <a:pt x="1043989" y="321292"/>
                  </a:lnTo>
                  <a:cubicBezTo>
                    <a:pt x="1058392" y="322844"/>
                    <a:pt x="1065926" y="327721"/>
                    <a:pt x="1065926" y="335036"/>
                  </a:cubicBezTo>
                  <a:cubicBezTo>
                    <a:pt x="1065926" y="337253"/>
                    <a:pt x="1068585" y="341465"/>
                    <a:pt x="1071687" y="344568"/>
                  </a:cubicBezTo>
                  <a:cubicBezTo>
                    <a:pt x="1076562" y="349002"/>
                    <a:pt x="1077226" y="351218"/>
                    <a:pt x="1076340" y="358977"/>
                  </a:cubicBezTo>
                  <a:cubicBezTo>
                    <a:pt x="1075897" y="364297"/>
                    <a:pt x="1071908" y="373829"/>
                    <a:pt x="1067255" y="381145"/>
                  </a:cubicBezTo>
                  <a:cubicBezTo>
                    <a:pt x="1059943" y="393115"/>
                    <a:pt x="1059278" y="395776"/>
                    <a:pt x="1059278" y="410628"/>
                  </a:cubicBezTo>
                  <a:cubicBezTo>
                    <a:pt x="1059278" y="422820"/>
                    <a:pt x="1060164" y="428140"/>
                    <a:pt x="1063045" y="431244"/>
                  </a:cubicBezTo>
                  <a:cubicBezTo>
                    <a:pt x="1068363" y="437008"/>
                    <a:pt x="1067255" y="448091"/>
                    <a:pt x="1060608" y="454963"/>
                  </a:cubicBezTo>
                  <a:cubicBezTo>
                    <a:pt x="1057505" y="458289"/>
                    <a:pt x="1052187" y="468042"/>
                    <a:pt x="1049085" y="476909"/>
                  </a:cubicBezTo>
                  <a:cubicBezTo>
                    <a:pt x="1045762" y="485555"/>
                    <a:pt x="1039557" y="496860"/>
                    <a:pt x="1035347" y="501959"/>
                  </a:cubicBezTo>
                  <a:cubicBezTo>
                    <a:pt x="1028921" y="509496"/>
                    <a:pt x="1028035" y="511713"/>
                    <a:pt x="1030029" y="514816"/>
                  </a:cubicBezTo>
                  <a:cubicBezTo>
                    <a:pt x="1036677" y="524127"/>
                    <a:pt x="1040000" y="532107"/>
                    <a:pt x="1040222" y="539866"/>
                  </a:cubicBezTo>
                  <a:cubicBezTo>
                    <a:pt x="1040665" y="557822"/>
                    <a:pt x="1025819" y="559152"/>
                    <a:pt x="1014297" y="542083"/>
                  </a:cubicBezTo>
                  <a:cubicBezTo>
                    <a:pt x="1007428" y="531885"/>
                    <a:pt x="1000337" y="528782"/>
                    <a:pt x="978179" y="526787"/>
                  </a:cubicBezTo>
                  <a:lnTo>
                    <a:pt x="964441" y="525457"/>
                  </a:lnTo>
                  <a:lnTo>
                    <a:pt x="962003" y="533437"/>
                  </a:lnTo>
                  <a:cubicBezTo>
                    <a:pt x="959344" y="540974"/>
                    <a:pt x="948265" y="550506"/>
                    <a:pt x="942061" y="550506"/>
                  </a:cubicBezTo>
                  <a:cubicBezTo>
                    <a:pt x="940731" y="550506"/>
                    <a:pt x="934970" y="546295"/>
                    <a:pt x="929652" y="541418"/>
                  </a:cubicBezTo>
                  <a:cubicBezTo>
                    <a:pt x="921010" y="533437"/>
                    <a:pt x="919238" y="532551"/>
                    <a:pt x="915914" y="535211"/>
                  </a:cubicBezTo>
                  <a:cubicBezTo>
                    <a:pt x="913255" y="537649"/>
                    <a:pt x="907051" y="538092"/>
                    <a:pt x="891097" y="537427"/>
                  </a:cubicBezTo>
                  <a:cubicBezTo>
                    <a:pt x="856308" y="535876"/>
                    <a:pt x="844121" y="536097"/>
                    <a:pt x="825286" y="539423"/>
                  </a:cubicBezTo>
                  <a:cubicBezTo>
                    <a:pt x="809554" y="542083"/>
                    <a:pt x="804679" y="542083"/>
                    <a:pt x="787839" y="538979"/>
                  </a:cubicBezTo>
                  <a:cubicBezTo>
                    <a:pt x="764351" y="534767"/>
                    <a:pt x="758147" y="536097"/>
                    <a:pt x="745960" y="548068"/>
                  </a:cubicBezTo>
                  <a:cubicBezTo>
                    <a:pt x="726904" y="566689"/>
                    <a:pt x="703859" y="571344"/>
                    <a:pt x="683030" y="560704"/>
                  </a:cubicBezTo>
                  <a:cubicBezTo>
                    <a:pt x="676604" y="557600"/>
                    <a:pt x="662201" y="551615"/>
                    <a:pt x="650901" y="547846"/>
                  </a:cubicBezTo>
                  <a:cubicBezTo>
                    <a:pt x="621208" y="537649"/>
                    <a:pt x="601266" y="538092"/>
                    <a:pt x="548529" y="550063"/>
                  </a:cubicBezTo>
                  <a:cubicBezTo>
                    <a:pt x="425329" y="577994"/>
                    <a:pt x="321850" y="591738"/>
                    <a:pt x="298140" y="583315"/>
                  </a:cubicBezTo>
                  <a:close/>
                </a:path>
              </a:pathLst>
            </a:custGeom>
            <a:solidFill>
              <a:schemeClr val="tx1"/>
            </a:solidFill>
            <a:ln w="19050" cap="flat">
              <a:noFill/>
              <a:prstDash val="solid"/>
              <a:miter/>
            </a:ln>
          </p:spPr>
          <p:txBody>
            <a:bodyPr rtlCol="0" anchor="ctr"/>
            <a:lstStyle/>
            <a:p>
              <a:endParaRPr lang="en-CA" dirty="0"/>
            </a:p>
          </p:txBody>
        </p:sp>
        <p:cxnSp>
          <p:nvCxnSpPr>
            <p:cNvPr id="27" name="Straight Arrow Connector 26">
              <a:extLst>
                <a:ext uri="{FF2B5EF4-FFF2-40B4-BE49-F238E27FC236}">
                  <a16:creationId xmlns:a16="http://schemas.microsoft.com/office/drawing/2014/main" id="{0D380529-E3DC-DA56-9133-9D27A0D2FA4F}"/>
                </a:ext>
              </a:extLst>
            </p:cNvPr>
            <p:cNvCxnSpPr>
              <a:cxnSpLocks/>
            </p:cNvCxnSpPr>
            <p:nvPr/>
          </p:nvCxnSpPr>
          <p:spPr>
            <a:xfrm>
              <a:off x="2880423" y="2420900"/>
              <a:ext cx="2516715" cy="70572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4A11D3D-FB3B-8613-7A87-B89823A146A9}"/>
              </a:ext>
            </a:extLst>
          </p:cNvPr>
          <p:cNvGrpSpPr/>
          <p:nvPr/>
        </p:nvGrpSpPr>
        <p:grpSpPr>
          <a:xfrm>
            <a:off x="5452987" y="3750128"/>
            <a:ext cx="1278174" cy="2805641"/>
            <a:chOff x="5145574" y="3842181"/>
            <a:chExt cx="1278174" cy="2805641"/>
          </a:xfrm>
        </p:grpSpPr>
        <p:grpSp>
          <p:nvGrpSpPr>
            <p:cNvPr id="11" name="Group 10">
              <a:extLst>
                <a:ext uri="{FF2B5EF4-FFF2-40B4-BE49-F238E27FC236}">
                  <a16:creationId xmlns:a16="http://schemas.microsoft.com/office/drawing/2014/main" id="{F8D30383-F353-B0B1-758E-F93622ED8C78}"/>
                </a:ext>
              </a:extLst>
            </p:cNvPr>
            <p:cNvGrpSpPr/>
            <p:nvPr/>
          </p:nvGrpSpPr>
          <p:grpSpPr>
            <a:xfrm>
              <a:off x="5145574" y="5369648"/>
              <a:ext cx="1278174" cy="1278174"/>
              <a:chOff x="3262572" y="4919188"/>
              <a:chExt cx="789110" cy="789109"/>
            </a:xfrm>
          </p:grpSpPr>
          <p:sp>
            <p:nvSpPr>
              <p:cNvPr id="7" name="Oval 6">
                <a:extLst>
                  <a:ext uri="{FF2B5EF4-FFF2-40B4-BE49-F238E27FC236}">
                    <a16:creationId xmlns:a16="http://schemas.microsoft.com/office/drawing/2014/main" id="{6C544F4F-9516-7AF2-D875-F450A6B75F94}"/>
                  </a:ext>
                </a:extLst>
              </p:cNvPr>
              <p:cNvSpPr>
                <a:spLocks/>
              </p:cNvSpPr>
              <p:nvPr/>
            </p:nvSpPr>
            <p:spPr>
              <a:xfrm>
                <a:off x="3262572" y="4919188"/>
                <a:ext cx="789110" cy="789109"/>
              </a:xfrm>
              <a:prstGeom prst="ellipse">
                <a:avLst/>
              </a:prstGeom>
              <a:solidFill>
                <a:srgbClr val="C0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Graphic 9" descr="Thermometer with solid fill">
                <a:extLst>
                  <a:ext uri="{FF2B5EF4-FFF2-40B4-BE49-F238E27FC236}">
                    <a16:creationId xmlns:a16="http://schemas.microsoft.com/office/drawing/2014/main" id="{AEFF8795-B0F2-41D3-BD6D-5B00ECC6D8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70389" y="4927006"/>
                <a:ext cx="773472" cy="773471"/>
              </a:xfrm>
              <a:prstGeom prst="rect">
                <a:avLst/>
              </a:prstGeom>
            </p:spPr>
          </p:pic>
        </p:grpSp>
        <p:cxnSp>
          <p:nvCxnSpPr>
            <p:cNvPr id="35" name="Straight Arrow Connector 34">
              <a:extLst>
                <a:ext uri="{FF2B5EF4-FFF2-40B4-BE49-F238E27FC236}">
                  <a16:creationId xmlns:a16="http://schemas.microsoft.com/office/drawing/2014/main" id="{3728DD13-DC0D-FB21-392C-53239B6F08A3}"/>
                </a:ext>
              </a:extLst>
            </p:cNvPr>
            <p:cNvCxnSpPr>
              <a:cxnSpLocks/>
            </p:cNvCxnSpPr>
            <p:nvPr/>
          </p:nvCxnSpPr>
          <p:spPr>
            <a:xfrm flipV="1">
              <a:off x="5784658" y="3842181"/>
              <a:ext cx="0" cy="1371191"/>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730B3AE-1C62-42FF-584A-C328C189032C}"/>
              </a:ext>
            </a:extLst>
          </p:cNvPr>
          <p:cNvGrpSpPr/>
          <p:nvPr/>
        </p:nvGrpSpPr>
        <p:grpSpPr>
          <a:xfrm>
            <a:off x="7397263" y="3336947"/>
            <a:ext cx="3097727" cy="2340172"/>
            <a:chOff x="6443336" y="2966610"/>
            <a:chExt cx="4239216" cy="3202508"/>
          </a:xfrm>
          <a:solidFill>
            <a:schemeClr val="bg1">
              <a:lumMod val="65000"/>
            </a:schemeClr>
          </a:solidFill>
        </p:grpSpPr>
        <p:cxnSp>
          <p:nvCxnSpPr>
            <p:cNvPr id="42" name="Straight Arrow Connector 41">
              <a:extLst>
                <a:ext uri="{FF2B5EF4-FFF2-40B4-BE49-F238E27FC236}">
                  <a16:creationId xmlns:a16="http://schemas.microsoft.com/office/drawing/2014/main" id="{66B9AD84-C2EC-5C6E-4772-F9F396497292}"/>
                </a:ext>
              </a:extLst>
            </p:cNvPr>
            <p:cNvCxnSpPr>
              <a:cxnSpLocks/>
            </p:cNvCxnSpPr>
            <p:nvPr/>
          </p:nvCxnSpPr>
          <p:spPr>
            <a:xfrm flipH="1" flipV="1">
              <a:off x="6443336" y="2966610"/>
              <a:ext cx="2882677" cy="1887077"/>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ck with solid fill">
              <a:extLst>
                <a:ext uri="{FF2B5EF4-FFF2-40B4-BE49-F238E27FC236}">
                  <a16:creationId xmlns:a16="http://schemas.microsoft.com/office/drawing/2014/main" id="{6E14D2D0-A32A-9553-E159-C936C19FFB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01437" y="4688003"/>
              <a:ext cx="1481115" cy="1481115"/>
            </a:xfrm>
            <a:prstGeom prst="rect">
              <a:avLst/>
            </a:prstGeom>
          </p:spPr>
        </p:pic>
      </p:grpSp>
      <p:cxnSp>
        <p:nvCxnSpPr>
          <p:cNvPr id="38" name="Straight Arrow Connector 37">
            <a:extLst>
              <a:ext uri="{FF2B5EF4-FFF2-40B4-BE49-F238E27FC236}">
                <a16:creationId xmlns:a16="http://schemas.microsoft.com/office/drawing/2014/main" id="{5AFAF766-16F6-72EC-551B-8A1B0737E3B5}"/>
              </a:ext>
            </a:extLst>
          </p:cNvPr>
          <p:cNvCxnSpPr>
            <a:cxnSpLocks/>
          </p:cNvCxnSpPr>
          <p:nvPr/>
        </p:nvCxnSpPr>
        <p:spPr>
          <a:xfrm flipH="1">
            <a:off x="7397263" y="1808036"/>
            <a:ext cx="1912040" cy="751607"/>
          </a:xfrm>
          <a:prstGeom prst="straightConnector1">
            <a:avLst/>
          </a:prstGeom>
          <a:solidFill>
            <a:schemeClr val="bg1">
              <a:lumMod val="65000"/>
            </a:schemeClr>
          </a:solid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301337B-3078-CD04-5C52-52ED7AB62583}"/>
              </a:ext>
            </a:extLst>
          </p:cNvPr>
          <p:cNvGrpSpPr/>
          <p:nvPr/>
        </p:nvGrpSpPr>
        <p:grpSpPr>
          <a:xfrm>
            <a:off x="1662250" y="3708558"/>
            <a:ext cx="3191161" cy="2847211"/>
            <a:chOff x="1870337" y="3690147"/>
            <a:chExt cx="3191161" cy="2847211"/>
          </a:xfrm>
        </p:grpSpPr>
        <p:grpSp>
          <p:nvGrpSpPr>
            <p:cNvPr id="50" name="Group 49">
              <a:extLst>
                <a:ext uri="{FF2B5EF4-FFF2-40B4-BE49-F238E27FC236}">
                  <a16:creationId xmlns:a16="http://schemas.microsoft.com/office/drawing/2014/main" id="{788B4E99-DCE9-9FE0-D6E1-24DCD586EF8E}"/>
                </a:ext>
              </a:extLst>
            </p:cNvPr>
            <p:cNvGrpSpPr/>
            <p:nvPr/>
          </p:nvGrpSpPr>
          <p:grpSpPr>
            <a:xfrm>
              <a:off x="1870337" y="3690147"/>
              <a:ext cx="3191161" cy="2572135"/>
              <a:chOff x="838799" y="3228022"/>
              <a:chExt cx="4367081" cy="3519948"/>
            </a:xfrm>
            <a:solidFill>
              <a:schemeClr val="bg1">
                <a:lumMod val="65000"/>
              </a:schemeClr>
            </a:solidFill>
          </p:grpSpPr>
          <p:cxnSp>
            <p:nvCxnSpPr>
              <p:cNvPr id="32" name="Straight Arrow Connector 31">
                <a:extLst>
                  <a:ext uri="{FF2B5EF4-FFF2-40B4-BE49-F238E27FC236}">
                    <a16:creationId xmlns:a16="http://schemas.microsoft.com/office/drawing/2014/main" id="{5EC3467F-CCDF-2D78-11D0-7103442BE191}"/>
                  </a:ext>
                </a:extLst>
              </p:cNvPr>
              <p:cNvCxnSpPr>
                <a:cxnSpLocks/>
              </p:cNvCxnSpPr>
              <p:nvPr/>
            </p:nvCxnSpPr>
            <p:spPr>
              <a:xfrm flipV="1">
                <a:off x="2725276" y="3228022"/>
                <a:ext cx="2480604" cy="1933355"/>
              </a:xfrm>
              <a:prstGeom prst="straightConnector1">
                <a:avLst/>
              </a:prstGeom>
              <a:grpFill/>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Fir tree with solid fill">
                <a:extLst>
                  <a:ext uri="{FF2B5EF4-FFF2-40B4-BE49-F238E27FC236}">
                    <a16:creationId xmlns:a16="http://schemas.microsoft.com/office/drawing/2014/main" id="{7FDA46B7-D919-AC0D-F805-C981A8062C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799" y="4189649"/>
                <a:ext cx="1566646" cy="1566646"/>
              </a:xfrm>
              <a:prstGeom prst="rect">
                <a:avLst/>
              </a:prstGeom>
            </p:spPr>
          </p:pic>
          <p:pic>
            <p:nvPicPr>
              <p:cNvPr id="46" name="Graphic 45" descr="Water with solid fill">
                <a:extLst>
                  <a:ext uri="{FF2B5EF4-FFF2-40B4-BE49-F238E27FC236}">
                    <a16:creationId xmlns:a16="http://schemas.microsoft.com/office/drawing/2014/main" id="{DFBB0284-7CFC-D6D4-4C1F-57D6C0D6C7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62736" y="5225340"/>
                <a:ext cx="1522630" cy="1522630"/>
              </a:xfrm>
              <a:prstGeom prst="rect">
                <a:avLst/>
              </a:prstGeom>
            </p:spPr>
          </p:pic>
        </p:grpSp>
        <p:pic>
          <p:nvPicPr>
            <p:cNvPr id="8" name="Graphic 7" descr="Mountains with solid fill">
              <a:extLst>
                <a:ext uri="{FF2B5EF4-FFF2-40B4-BE49-F238E27FC236}">
                  <a16:creationId xmlns:a16="http://schemas.microsoft.com/office/drawing/2014/main" id="{DE4B70B0-B7D7-9978-0571-1526B7B9FF8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15163" y="5424725"/>
              <a:ext cx="1112633" cy="1112633"/>
            </a:xfrm>
            <a:prstGeom prst="rect">
              <a:avLst/>
            </a:prstGeom>
          </p:spPr>
        </p:pic>
      </p:grpSp>
      <p:pic>
        <p:nvPicPr>
          <p:cNvPr id="14" name="Graphic 13" descr="Daily calendar with solid fill">
            <a:extLst>
              <a:ext uri="{FF2B5EF4-FFF2-40B4-BE49-F238E27FC236}">
                <a16:creationId xmlns:a16="http://schemas.microsoft.com/office/drawing/2014/main" id="{604D28CC-DAF1-273B-28AC-F777F3F000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36858" y="4594822"/>
            <a:ext cx="1082297" cy="1082297"/>
          </a:xfrm>
          <a:prstGeom prst="rect">
            <a:avLst/>
          </a:prstGeom>
        </p:spPr>
      </p:pic>
      <p:sp>
        <p:nvSpPr>
          <p:cNvPr id="19" name="Graphic 11">
            <a:extLst>
              <a:ext uri="{FF2B5EF4-FFF2-40B4-BE49-F238E27FC236}">
                <a16:creationId xmlns:a16="http://schemas.microsoft.com/office/drawing/2014/main" id="{E264BA33-FEE9-DD4D-07E9-B930907F9C55}"/>
              </a:ext>
            </a:extLst>
          </p:cNvPr>
          <p:cNvSpPr/>
          <p:nvPr/>
        </p:nvSpPr>
        <p:spPr>
          <a:xfrm flipV="1">
            <a:off x="9503725" y="1031384"/>
            <a:ext cx="1232344" cy="1231794"/>
          </a:xfrm>
          <a:custGeom>
            <a:avLst/>
            <a:gdLst>
              <a:gd name="connsiteX0" fmla="*/ 1033400 w 1417692"/>
              <a:gd name="connsiteY0" fmla="*/ 1408662 h 1417062"/>
              <a:gd name="connsiteX1" fmla="*/ 1011896 w 1417692"/>
              <a:gd name="connsiteY1" fmla="*/ 1386788 h 1417062"/>
              <a:gd name="connsiteX2" fmla="*/ 992238 w 1417692"/>
              <a:gd name="connsiteY2" fmla="*/ 1348395 h 1417062"/>
              <a:gd name="connsiteX3" fmla="*/ 955506 w 1417692"/>
              <a:gd name="connsiteY3" fmla="*/ 1258411 h 1417062"/>
              <a:gd name="connsiteX4" fmla="*/ 935479 w 1417692"/>
              <a:gd name="connsiteY4" fmla="*/ 1273270 h 1417062"/>
              <a:gd name="connsiteX5" fmla="*/ 932987 w 1417692"/>
              <a:gd name="connsiteY5" fmla="*/ 1286652 h 1417062"/>
              <a:gd name="connsiteX6" fmla="*/ 942954 w 1417692"/>
              <a:gd name="connsiteY6" fmla="*/ 1317939 h 1417062"/>
              <a:gd name="connsiteX7" fmla="*/ 950799 w 1417692"/>
              <a:gd name="connsiteY7" fmla="*/ 1343319 h 1417062"/>
              <a:gd name="connsiteX8" fmla="*/ 936494 w 1417692"/>
              <a:gd name="connsiteY8" fmla="*/ 1345165 h 1417062"/>
              <a:gd name="connsiteX9" fmla="*/ 906315 w 1417692"/>
              <a:gd name="connsiteY9" fmla="*/ 1308710 h 1417062"/>
              <a:gd name="connsiteX10" fmla="*/ 911114 w 1417692"/>
              <a:gd name="connsiteY10" fmla="*/ 1252596 h 1417062"/>
              <a:gd name="connsiteX11" fmla="*/ 916836 w 1417692"/>
              <a:gd name="connsiteY11" fmla="*/ 1197406 h 1417062"/>
              <a:gd name="connsiteX12" fmla="*/ 892102 w 1417692"/>
              <a:gd name="connsiteY12" fmla="*/ 1198975 h 1417062"/>
              <a:gd name="connsiteX13" fmla="*/ 862568 w 1417692"/>
              <a:gd name="connsiteY13" fmla="*/ 1229154 h 1417062"/>
              <a:gd name="connsiteX14" fmla="*/ 844756 w 1417692"/>
              <a:gd name="connsiteY14" fmla="*/ 1255919 h 1417062"/>
              <a:gd name="connsiteX15" fmla="*/ 826575 w 1417692"/>
              <a:gd name="connsiteY15" fmla="*/ 1288867 h 1417062"/>
              <a:gd name="connsiteX16" fmla="*/ 828051 w 1417692"/>
              <a:gd name="connsiteY16" fmla="*/ 1296620 h 1417062"/>
              <a:gd name="connsiteX17" fmla="*/ 822514 w 1417692"/>
              <a:gd name="connsiteY17" fmla="*/ 1304833 h 1417062"/>
              <a:gd name="connsiteX18" fmla="*/ 813192 w 1417692"/>
              <a:gd name="connsiteY18" fmla="*/ 1297266 h 1417062"/>
              <a:gd name="connsiteX19" fmla="*/ 808116 w 1417692"/>
              <a:gd name="connsiteY19" fmla="*/ 1276408 h 1417062"/>
              <a:gd name="connsiteX20" fmla="*/ 823344 w 1417692"/>
              <a:gd name="connsiteY20" fmla="*/ 1233215 h 1417062"/>
              <a:gd name="connsiteX21" fmla="*/ 854631 w 1417692"/>
              <a:gd name="connsiteY21" fmla="*/ 1186146 h 1417062"/>
              <a:gd name="connsiteX22" fmla="*/ 870505 w 1417692"/>
              <a:gd name="connsiteY22" fmla="*/ 1172580 h 1417062"/>
              <a:gd name="connsiteX23" fmla="*/ 896439 w 1417692"/>
              <a:gd name="connsiteY23" fmla="*/ 1137693 h 1417062"/>
              <a:gd name="connsiteX24" fmla="*/ 884257 w 1417692"/>
              <a:gd name="connsiteY24" fmla="*/ 1065060 h 1417062"/>
              <a:gd name="connsiteX25" fmla="*/ 870044 w 1417692"/>
              <a:gd name="connsiteY25" fmla="*/ 1009592 h 1417062"/>
              <a:gd name="connsiteX26" fmla="*/ 868106 w 1417692"/>
              <a:gd name="connsiteY26" fmla="*/ 971845 h 1417062"/>
              <a:gd name="connsiteX27" fmla="*/ 913513 w 1417692"/>
              <a:gd name="connsiteY27" fmla="*/ 872908 h 1417062"/>
              <a:gd name="connsiteX28" fmla="*/ 907791 w 1417692"/>
              <a:gd name="connsiteY28" fmla="*/ 868940 h 1417062"/>
              <a:gd name="connsiteX29" fmla="*/ 895055 w 1417692"/>
              <a:gd name="connsiteY29" fmla="*/ 861372 h 1417062"/>
              <a:gd name="connsiteX30" fmla="*/ 894686 w 1417692"/>
              <a:gd name="connsiteY30" fmla="*/ 851774 h 1417062"/>
              <a:gd name="connsiteX31" fmla="*/ 938893 w 1417692"/>
              <a:gd name="connsiteY31" fmla="*/ 837192 h 1417062"/>
              <a:gd name="connsiteX32" fmla="*/ 958736 w 1417692"/>
              <a:gd name="connsiteY32" fmla="*/ 832946 h 1417062"/>
              <a:gd name="connsiteX33" fmla="*/ 969442 w 1417692"/>
              <a:gd name="connsiteY33" fmla="*/ 831193 h 1417062"/>
              <a:gd name="connsiteX34" fmla="*/ 965289 w 1417692"/>
              <a:gd name="connsiteY34" fmla="*/ 830177 h 1417062"/>
              <a:gd name="connsiteX35" fmla="*/ 952645 w 1417692"/>
              <a:gd name="connsiteY35" fmla="*/ 826670 h 1417062"/>
              <a:gd name="connsiteX36" fmla="*/ 959475 w 1417692"/>
              <a:gd name="connsiteY36" fmla="*/ 817257 h 1417062"/>
              <a:gd name="connsiteX37" fmla="*/ 964551 w 1417692"/>
              <a:gd name="connsiteY37" fmla="*/ 814119 h 1417062"/>
              <a:gd name="connsiteX38" fmla="*/ 990854 w 1417692"/>
              <a:gd name="connsiteY38" fmla="*/ 816334 h 1417062"/>
              <a:gd name="connsiteX39" fmla="*/ 1021033 w 1417692"/>
              <a:gd name="connsiteY39" fmla="*/ 818641 h 1417062"/>
              <a:gd name="connsiteX40" fmla="*/ 1044567 w 1417692"/>
              <a:gd name="connsiteY40" fmla="*/ 810704 h 1417062"/>
              <a:gd name="connsiteX41" fmla="*/ 1064872 w 1417692"/>
              <a:gd name="connsiteY41" fmla="*/ 802121 h 1417062"/>
              <a:gd name="connsiteX42" fmla="*/ 1063580 w 1417692"/>
              <a:gd name="connsiteY42" fmla="*/ 756344 h 1417062"/>
              <a:gd name="connsiteX43" fmla="*/ 1033308 w 1417692"/>
              <a:gd name="connsiteY43" fmla="*/ 753114 h 1417062"/>
              <a:gd name="connsiteX44" fmla="*/ 989377 w 1417692"/>
              <a:gd name="connsiteY44" fmla="*/ 746100 h 1417062"/>
              <a:gd name="connsiteX45" fmla="*/ 941847 w 1417692"/>
              <a:gd name="connsiteY45" fmla="*/ 737886 h 1417062"/>
              <a:gd name="connsiteX46" fmla="*/ 929295 w 1417692"/>
              <a:gd name="connsiteY46" fmla="*/ 737886 h 1417062"/>
              <a:gd name="connsiteX47" fmla="*/ 894778 w 1417692"/>
              <a:gd name="connsiteY47" fmla="*/ 755144 h 1417062"/>
              <a:gd name="connsiteX48" fmla="*/ 767231 w 1417692"/>
              <a:gd name="connsiteY48" fmla="*/ 791876 h 1417062"/>
              <a:gd name="connsiteX49" fmla="*/ 721362 w 1417692"/>
              <a:gd name="connsiteY49" fmla="*/ 787723 h 1417062"/>
              <a:gd name="connsiteX50" fmla="*/ 678446 w 1417692"/>
              <a:gd name="connsiteY50" fmla="*/ 783570 h 1417062"/>
              <a:gd name="connsiteX51" fmla="*/ 553391 w 1417692"/>
              <a:gd name="connsiteY51" fmla="*/ 787446 h 1417062"/>
              <a:gd name="connsiteX52" fmla="*/ 435719 w 1417692"/>
              <a:gd name="connsiteY52" fmla="*/ 790492 h 1417062"/>
              <a:gd name="connsiteX53" fmla="*/ 368346 w 1417692"/>
              <a:gd name="connsiteY53" fmla="*/ 790492 h 1417062"/>
              <a:gd name="connsiteX54" fmla="*/ 350811 w 1417692"/>
              <a:gd name="connsiteY54" fmla="*/ 793999 h 1417062"/>
              <a:gd name="connsiteX55" fmla="*/ 246798 w 1417692"/>
              <a:gd name="connsiteY55" fmla="*/ 798706 h 1417062"/>
              <a:gd name="connsiteX56" fmla="*/ 172873 w 1417692"/>
              <a:gd name="connsiteY56" fmla="*/ 780432 h 1417062"/>
              <a:gd name="connsiteX57" fmla="*/ 164751 w 1417692"/>
              <a:gd name="connsiteY57" fmla="*/ 778217 h 1417062"/>
              <a:gd name="connsiteX58" fmla="*/ 155153 w 1417692"/>
              <a:gd name="connsiteY58" fmla="*/ 781817 h 1417062"/>
              <a:gd name="connsiteX59" fmla="*/ 118236 w 1417692"/>
              <a:gd name="connsiteY59" fmla="*/ 790492 h 1417062"/>
              <a:gd name="connsiteX60" fmla="*/ 91748 w 1417692"/>
              <a:gd name="connsiteY60" fmla="*/ 779602 h 1417062"/>
              <a:gd name="connsiteX61" fmla="*/ 57323 w 1417692"/>
              <a:gd name="connsiteY61" fmla="*/ 748130 h 1417062"/>
              <a:gd name="connsiteX62" fmla="*/ 55478 w 1417692"/>
              <a:gd name="connsiteY62" fmla="*/ 736594 h 1417062"/>
              <a:gd name="connsiteX63" fmla="*/ 66553 w 1417692"/>
              <a:gd name="connsiteY63" fmla="*/ 737793 h 1417062"/>
              <a:gd name="connsiteX64" fmla="*/ 80489 w 1417692"/>
              <a:gd name="connsiteY64" fmla="*/ 734840 h 1417062"/>
              <a:gd name="connsiteX65" fmla="*/ 91471 w 1417692"/>
              <a:gd name="connsiteY65" fmla="*/ 712875 h 1417062"/>
              <a:gd name="connsiteX66" fmla="*/ 97193 w 1417692"/>
              <a:gd name="connsiteY66" fmla="*/ 704568 h 1417062"/>
              <a:gd name="connsiteX67" fmla="*/ 94148 w 1417692"/>
              <a:gd name="connsiteY67" fmla="*/ 701246 h 1417062"/>
              <a:gd name="connsiteX68" fmla="*/ 103469 w 1417692"/>
              <a:gd name="connsiteY68" fmla="*/ 610523 h 1417062"/>
              <a:gd name="connsiteX69" fmla="*/ 121466 w 1417692"/>
              <a:gd name="connsiteY69" fmla="*/ 539182 h 1417062"/>
              <a:gd name="connsiteX70" fmla="*/ 120082 w 1417692"/>
              <a:gd name="connsiteY70" fmla="*/ 489344 h 1417062"/>
              <a:gd name="connsiteX71" fmla="*/ 39142 w 1417692"/>
              <a:gd name="connsiteY71" fmla="*/ 384039 h 1417062"/>
              <a:gd name="connsiteX72" fmla="*/ 26037 w 1417692"/>
              <a:gd name="connsiteY72" fmla="*/ 365950 h 1417062"/>
              <a:gd name="connsiteX73" fmla="*/ 20868 w 1417692"/>
              <a:gd name="connsiteY73" fmla="*/ 294147 h 1417062"/>
              <a:gd name="connsiteX74" fmla="*/ 16161 w 1417692"/>
              <a:gd name="connsiteY74" fmla="*/ 225944 h 1417062"/>
              <a:gd name="connsiteX75" fmla="*/ 4625 w 1417692"/>
              <a:gd name="connsiteY75" fmla="*/ 152572 h 1417062"/>
              <a:gd name="connsiteX76" fmla="*/ -6912 w 1417692"/>
              <a:gd name="connsiteY76" fmla="*/ 79200 h 1417062"/>
              <a:gd name="connsiteX77" fmla="*/ -5896 w 1417692"/>
              <a:gd name="connsiteY77" fmla="*/ 70248 h 1417062"/>
              <a:gd name="connsiteX78" fmla="*/ -5066 w 1417692"/>
              <a:gd name="connsiteY78" fmla="*/ 46713 h 1417062"/>
              <a:gd name="connsiteX79" fmla="*/ -5158 w 1417692"/>
              <a:gd name="connsiteY79" fmla="*/ 32039 h 1417062"/>
              <a:gd name="connsiteX80" fmla="*/ 34712 w 1417692"/>
              <a:gd name="connsiteY80" fmla="*/ 21518 h 1417062"/>
              <a:gd name="connsiteX81" fmla="*/ 75413 w 1417692"/>
              <a:gd name="connsiteY81" fmla="*/ 11643 h 1417062"/>
              <a:gd name="connsiteX82" fmla="*/ 78735 w 1417692"/>
              <a:gd name="connsiteY82" fmla="*/ 16442 h 1417062"/>
              <a:gd name="connsiteX83" fmla="*/ 81319 w 1417692"/>
              <a:gd name="connsiteY83" fmla="*/ 26778 h 1417062"/>
              <a:gd name="connsiteX84" fmla="*/ 71075 w 1417692"/>
              <a:gd name="connsiteY84" fmla="*/ 48006 h 1417062"/>
              <a:gd name="connsiteX85" fmla="*/ 61753 w 1417692"/>
              <a:gd name="connsiteY85" fmla="*/ 60465 h 1417062"/>
              <a:gd name="connsiteX86" fmla="*/ 58800 w 1417692"/>
              <a:gd name="connsiteY86" fmla="*/ 65079 h 1417062"/>
              <a:gd name="connsiteX87" fmla="*/ 60554 w 1417692"/>
              <a:gd name="connsiteY87" fmla="*/ 136606 h 1417062"/>
              <a:gd name="connsiteX88" fmla="*/ 62769 w 1417692"/>
              <a:gd name="connsiteY88" fmla="*/ 221514 h 1417062"/>
              <a:gd name="connsiteX89" fmla="*/ 82704 w 1417692"/>
              <a:gd name="connsiteY89" fmla="*/ 300423 h 1417062"/>
              <a:gd name="connsiteX90" fmla="*/ 110391 w 1417692"/>
              <a:gd name="connsiteY90" fmla="*/ 333833 h 1417062"/>
              <a:gd name="connsiteX91" fmla="*/ 191146 w 1417692"/>
              <a:gd name="connsiteY91" fmla="*/ 403236 h 1417062"/>
              <a:gd name="connsiteX92" fmla="*/ 174349 w 1417692"/>
              <a:gd name="connsiteY92" fmla="*/ 379794 h 1417062"/>
              <a:gd name="connsiteX93" fmla="*/ 154599 w 1417692"/>
              <a:gd name="connsiteY93" fmla="*/ 355891 h 1417062"/>
              <a:gd name="connsiteX94" fmla="*/ 141770 w 1417692"/>
              <a:gd name="connsiteY94" fmla="*/ 328572 h 1417062"/>
              <a:gd name="connsiteX95" fmla="*/ 178133 w 1417692"/>
              <a:gd name="connsiteY95" fmla="*/ 284734 h 1417062"/>
              <a:gd name="connsiteX96" fmla="*/ 208313 w 1417692"/>
              <a:gd name="connsiteY96" fmla="*/ 253354 h 1417062"/>
              <a:gd name="connsiteX97" fmla="*/ 214773 w 1417692"/>
              <a:gd name="connsiteY97" fmla="*/ 243202 h 1417062"/>
              <a:gd name="connsiteX98" fmla="*/ 284176 w 1417692"/>
              <a:gd name="connsiteY98" fmla="*/ 154141 h 1417062"/>
              <a:gd name="connsiteX99" fmla="*/ 304850 w 1417692"/>
              <a:gd name="connsiteY99" fmla="*/ 129130 h 1417062"/>
              <a:gd name="connsiteX100" fmla="*/ 305219 w 1417692"/>
              <a:gd name="connsiteY100" fmla="*/ 112056 h 1417062"/>
              <a:gd name="connsiteX101" fmla="*/ 304388 w 1417692"/>
              <a:gd name="connsiteY101" fmla="*/ 96459 h 1417062"/>
              <a:gd name="connsiteX102" fmla="*/ 317032 w 1417692"/>
              <a:gd name="connsiteY102" fmla="*/ 83538 h 1417062"/>
              <a:gd name="connsiteX103" fmla="*/ 329768 w 1417692"/>
              <a:gd name="connsiteY103" fmla="*/ 70617 h 1417062"/>
              <a:gd name="connsiteX104" fmla="*/ 330876 w 1417692"/>
              <a:gd name="connsiteY104" fmla="*/ 63695 h 1417062"/>
              <a:gd name="connsiteX105" fmla="*/ 337613 w 1417692"/>
              <a:gd name="connsiteY105" fmla="*/ 46344 h 1417062"/>
              <a:gd name="connsiteX106" fmla="*/ 344351 w 1417692"/>
              <a:gd name="connsiteY106" fmla="*/ 35362 h 1417062"/>
              <a:gd name="connsiteX107" fmla="*/ 399172 w 1417692"/>
              <a:gd name="connsiteY107" fmla="*/ 37484 h 1417062"/>
              <a:gd name="connsiteX108" fmla="*/ 397880 w 1417692"/>
              <a:gd name="connsiteY108" fmla="*/ 49390 h 1417062"/>
              <a:gd name="connsiteX109" fmla="*/ 388005 w 1417692"/>
              <a:gd name="connsiteY109" fmla="*/ 61111 h 1417062"/>
              <a:gd name="connsiteX110" fmla="*/ 379883 w 1417692"/>
              <a:gd name="connsiteY110" fmla="*/ 69233 h 1417062"/>
              <a:gd name="connsiteX111" fmla="*/ 378498 w 1417692"/>
              <a:gd name="connsiteY111" fmla="*/ 82246 h 1417062"/>
              <a:gd name="connsiteX112" fmla="*/ 377114 w 1417692"/>
              <a:gd name="connsiteY112" fmla="*/ 96828 h 1417062"/>
              <a:gd name="connsiteX113" fmla="*/ 372961 w 1417692"/>
              <a:gd name="connsiteY113" fmla="*/ 104119 h 1417062"/>
              <a:gd name="connsiteX114" fmla="*/ 368808 w 1417692"/>
              <a:gd name="connsiteY114" fmla="*/ 109841 h 1417062"/>
              <a:gd name="connsiteX115" fmla="*/ 367885 w 1417692"/>
              <a:gd name="connsiteY115" fmla="*/ 123316 h 1417062"/>
              <a:gd name="connsiteX116" fmla="*/ 366870 w 1417692"/>
              <a:gd name="connsiteY116" fmla="*/ 136790 h 1417062"/>
              <a:gd name="connsiteX117" fmla="*/ 306234 w 1417692"/>
              <a:gd name="connsiteY117" fmla="*/ 210808 h 1417062"/>
              <a:gd name="connsiteX118" fmla="*/ 243199 w 1417692"/>
              <a:gd name="connsiteY118" fmla="*/ 286303 h 1417062"/>
              <a:gd name="connsiteX119" fmla="*/ 235723 w 1417692"/>
              <a:gd name="connsiteY119" fmla="*/ 304392 h 1417062"/>
              <a:gd name="connsiteX120" fmla="*/ 236185 w 1417692"/>
              <a:gd name="connsiteY120" fmla="*/ 320266 h 1417062"/>
              <a:gd name="connsiteX121" fmla="*/ 251597 w 1417692"/>
              <a:gd name="connsiteY121" fmla="*/ 347031 h 1417062"/>
              <a:gd name="connsiteX122" fmla="*/ 290729 w 1417692"/>
              <a:gd name="connsiteY122" fmla="*/ 388377 h 1417062"/>
              <a:gd name="connsiteX123" fmla="*/ 321739 w 1417692"/>
              <a:gd name="connsiteY123" fmla="*/ 420864 h 1417062"/>
              <a:gd name="connsiteX124" fmla="*/ 336598 w 1417692"/>
              <a:gd name="connsiteY124" fmla="*/ 414034 h 1417062"/>
              <a:gd name="connsiteX125" fmla="*/ 435719 w 1417692"/>
              <a:gd name="connsiteY125" fmla="*/ 380532 h 1417062"/>
              <a:gd name="connsiteX126" fmla="*/ 518782 w 1417692"/>
              <a:gd name="connsiteY126" fmla="*/ 380532 h 1417062"/>
              <a:gd name="connsiteX127" fmla="*/ 598153 w 1417692"/>
              <a:gd name="connsiteY127" fmla="*/ 390869 h 1417062"/>
              <a:gd name="connsiteX128" fmla="*/ 628978 w 1417692"/>
              <a:gd name="connsiteY128" fmla="*/ 394745 h 1417062"/>
              <a:gd name="connsiteX129" fmla="*/ 638853 w 1417692"/>
              <a:gd name="connsiteY129" fmla="*/ 393546 h 1417062"/>
              <a:gd name="connsiteX130" fmla="*/ 619011 w 1417692"/>
              <a:gd name="connsiteY130" fmla="*/ 318420 h 1417062"/>
              <a:gd name="connsiteX131" fmla="*/ 594830 w 1417692"/>
              <a:gd name="connsiteY131" fmla="*/ 217545 h 1417062"/>
              <a:gd name="connsiteX132" fmla="*/ 582555 w 1417692"/>
              <a:gd name="connsiteY132" fmla="*/ 195857 h 1417062"/>
              <a:gd name="connsiteX133" fmla="*/ 533548 w 1417692"/>
              <a:gd name="connsiteY133" fmla="*/ 129222 h 1417062"/>
              <a:gd name="connsiteX134" fmla="*/ 501062 w 1417692"/>
              <a:gd name="connsiteY134" fmla="*/ 86122 h 1417062"/>
              <a:gd name="connsiteX135" fmla="*/ 492479 w 1417692"/>
              <a:gd name="connsiteY135" fmla="*/ 75878 h 1417062"/>
              <a:gd name="connsiteX136" fmla="*/ 492479 w 1417692"/>
              <a:gd name="connsiteY136" fmla="*/ 65633 h 1417062"/>
              <a:gd name="connsiteX137" fmla="*/ 492479 w 1417692"/>
              <a:gd name="connsiteY137" fmla="*/ 55389 h 1417062"/>
              <a:gd name="connsiteX138" fmla="*/ 483711 w 1417692"/>
              <a:gd name="connsiteY138" fmla="*/ 37207 h 1417062"/>
              <a:gd name="connsiteX139" fmla="*/ 474943 w 1417692"/>
              <a:gd name="connsiteY139" fmla="*/ 17918 h 1417062"/>
              <a:gd name="connsiteX140" fmla="*/ 479373 w 1417692"/>
              <a:gd name="connsiteY140" fmla="*/ 16349 h 1417062"/>
              <a:gd name="connsiteX141" fmla="*/ 516844 w 1417692"/>
              <a:gd name="connsiteY141" fmla="*/ 11181 h 1417062"/>
              <a:gd name="connsiteX142" fmla="*/ 551545 w 1417692"/>
              <a:gd name="connsiteY142" fmla="*/ 6474 h 1417062"/>
              <a:gd name="connsiteX143" fmla="*/ 548131 w 1417692"/>
              <a:gd name="connsiteY143" fmla="*/ 22256 h 1417062"/>
              <a:gd name="connsiteX144" fmla="*/ 543516 w 1417692"/>
              <a:gd name="connsiteY144" fmla="*/ 38407 h 1417062"/>
              <a:gd name="connsiteX145" fmla="*/ 547669 w 1417692"/>
              <a:gd name="connsiteY145" fmla="*/ 35915 h 1417062"/>
              <a:gd name="connsiteX146" fmla="*/ 552284 w 1417692"/>
              <a:gd name="connsiteY146" fmla="*/ 33608 h 1417062"/>
              <a:gd name="connsiteX147" fmla="*/ 553760 w 1417692"/>
              <a:gd name="connsiteY147" fmla="*/ 39422 h 1417062"/>
              <a:gd name="connsiteX148" fmla="*/ 573142 w 1417692"/>
              <a:gd name="connsiteY148" fmla="*/ 105134 h 1417062"/>
              <a:gd name="connsiteX149" fmla="*/ 624456 w 1417692"/>
              <a:gd name="connsiteY149" fmla="*/ 181828 h 1417062"/>
              <a:gd name="connsiteX150" fmla="*/ 660265 w 1417692"/>
              <a:gd name="connsiteY150" fmla="*/ 246894 h 1417062"/>
              <a:gd name="connsiteX151" fmla="*/ 684076 w 1417692"/>
              <a:gd name="connsiteY151" fmla="*/ 305592 h 1417062"/>
              <a:gd name="connsiteX152" fmla="*/ 702442 w 1417692"/>
              <a:gd name="connsiteY152" fmla="*/ 334571 h 1417062"/>
              <a:gd name="connsiteX153" fmla="*/ 718870 w 1417692"/>
              <a:gd name="connsiteY153" fmla="*/ 358290 h 1417062"/>
              <a:gd name="connsiteX154" fmla="*/ 742035 w 1417692"/>
              <a:gd name="connsiteY154" fmla="*/ 382009 h 1417062"/>
              <a:gd name="connsiteX155" fmla="*/ 754126 w 1417692"/>
              <a:gd name="connsiteY155" fmla="*/ 376195 h 1417062"/>
              <a:gd name="connsiteX156" fmla="*/ 755233 w 1417692"/>
              <a:gd name="connsiteY156" fmla="*/ 358752 h 1417062"/>
              <a:gd name="connsiteX157" fmla="*/ 754679 w 1417692"/>
              <a:gd name="connsiteY157" fmla="*/ 345646 h 1417062"/>
              <a:gd name="connsiteX158" fmla="*/ 758832 w 1417692"/>
              <a:gd name="connsiteY158" fmla="*/ 327649 h 1417062"/>
              <a:gd name="connsiteX159" fmla="*/ 791135 w 1417692"/>
              <a:gd name="connsiteY159" fmla="*/ 203056 h 1417062"/>
              <a:gd name="connsiteX160" fmla="*/ 799810 w 1417692"/>
              <a:gd name="connsiteY160" fmla="*/ 182751 h 1417062"/>
              <a:gd name="connsiteX161" fmla="*/ 814577 w 1417692"/>
              <a:gd name="connsiteY161" fmla="*/ 132176 h 1417062"/>
              <a:gd name="connsiteX162" fmla="*/ 826575 w 1417692"/>
              <a:gd name="connsiteY162" fmla="*/ 48559 h 1417062"/>
              <a:gd name="connsiteX163" fmla="*/ 815961 w 1417692"/>
              <a:gd name="connsiteY163" fmla="*/ 15057 h 1417062"/>
              <a:gd name="connsiteX164" fmla="*/ 814023 w 1417692"/>
              <a:gd name="connsiteY164" fmla="*/ 9520 h 1417062"/>
              <a:gd name="connsiteX165" fmla="*/ 891917 w 1417692"/>
              <a:gd name="connsiteY165" fmla="*/ -6908 h 1417062"/>
              <a:gd name="connsiteX166" fmla="*/ 893947 w 1417692"/>
              <a:gd name="connsiteY166" fmla="*/ 31854 h 1417062"/>
              <a:gd name="connsiteX167" fmla="*/ 893947 w 1417692"/>
              <a:gd name="connsiteY167" fmla="*/ 39330 h 1417062"/>
              <a:gd name="connsiteX168" fmla="*/ 889702 w 1417692"/>
              <a:gd name="connsiteY168" fmla="*/ 40438 h 1417062"/>
              <a:gd name="connsiteX169" fmla="*/ 866352 w 1417692"/>
              <a:gd name="connsiteY169" fmla="*/ 71078 h 1417062"/>
              <a:gd name="connsiteX170" fmla="*/ 847802 w 1417692"/>
              <a:gd name="connsiteY170" fmla="*/ 179152 h 1417062"/>
              <a:gd name="connsiteX171" fmla="*/ 849186 w 1417692"/>
              <a:gd name="connsiteY171" fmla="*/ 194380 h 1417062"/>
              <a:gd name="connsiteX172" fmla="*/ 850109 w 1417692"/>
              <a:gd name="connsiteY172" fmla="*/ 231758 h 1417062"/>
              <a:gd name="connsiteX173" fmla="*/ 838849 w 1417692"/>
              <a:gd name="connsiteY173" fmla="*/ 328572 h 1417062"/>
              <a:gd name="connsiteX174" fmla="*/ 838388 w 1417692"/>
              <a:gd name="connsiteY174" fmla="*/ 346569 h 1417062"/>
              <a:gd name="connsiteX175" fmla="*/ 841803 w 1417692"/>
              <a:gd name="connsiteY175" fmla="*/ 359398 h 1417062"/>
              <a:gd name="connsiteX176" fmla="*/ 847248 w 1417692"/>
              <a:gd name="connsiteY176" fmla="*/ 382932 h 1417062"/>
              <a:gd name="connsiteX177" fmla="*/ 849278 w 1417692"/>
              <a:gd name="connsiteY177" fmla="*/ 393453 h 1417062"/>
              <a:gd name="connsiteX178" fmla="*/ 865614 w 1417692"/>
              <a:gd name="connsiteY178" fmla="*/ 400929 h 1417062"/>
              <a:gd name="connsiteX179" fmla="*/ 881950 w 1417692"/>
              <a:gd name="connsiteY179" fmla="*/ 408404 h 1417062"/>
              <a:gd name="connsiteX180" fmla="*/ 905207 w 1417692"/>
              <a:gd name="connsiteY180" fmla="*/ 427324 h 1417062"/>
              <a:gd name="connsiteX181" fmla="*/ 939170 w 1417692"/>
              <a:gd name="connsiteY181" fmla="*/ 456396 h 1417062"/>
              <a:gd name="connsiteX182" fmla="*/ 966858 w 1417692"/>
              <a:gd name="connsiteY182" fmla="*/ 479284 h 1417062"/>
              <a:gd name="connsiteX183" fmla="*/ 976548 w 1417692"/>
              <a:gd name="connsiteY183" fmla="*/ 481499 h 1417062"/>
              <a:gd name="connsiteX184" fmla="*/ 1037922 w 1417692"/>
              <a:gd name="connsiteY184" fmla="*/ 511494 h 1417062"/>
              <a:gd name="connsiteX185" fmla="*/ 1081761 w 1417692"/>
              <a:gd name="connsiteY185" fmla="*/ 530783 h 1417062"/>
              <a:gd name="connsiteX186" fmla="*/ 1139905 w 1417692"/>
              <a:gd name="connsiteY186" fmla="*/ 550165 h 1417062"/>
              <a:gd name="connsiteX187" fmla="*/ 1157902 w 1417692"/>
              <a:gd name="connsiteY187" fmla="*/ 556256 h 1417062"/>
              <a:gd name="connsiteX188" fmla="*/ 1196203 w 1417692"/>
              <a:gd name="connsiteY188" fmla="*/ 572684 h 1417062"/>
              <a:gd name="connsiteX189" fmla="*/ 1249732 w 1417692"/>
              <a:gd name="connsiteY189" fmla="*/ 580067 h 1417062"/>
              <a:gd name="connsiteX190" fmla="*/ 1289325 w 1417692"/>
              <a:gd name="connsiteY190" fmla="*/ 578775 h 1417062"/>
              <a:gd name="connsiteX191" fmla="*/ 1303076 w 1417692"/>
              <a:gd name="connsiteY191" fmla="*/ 577483 h 1417062"/>
              <a:gd name="connsiteX192" fmla="*/ 1311106 w 1417692"/>
              <a:gd name="connsiteY192" fmla="*/ 569453 h 1417062"/>
              <a:gd name="connsiteX193" fmla="*/ 1331871 w 1417692"/>
              <a:gd name="connsiteY193" fmla="*/ 557640 h 1417062"/>
              <a:gd name="connsiteX194" fmla="*/ 1370726 w 1417692"/>
              <a:gd name="connsiteY194" fmla="*/ 579975 h 1417062"/>
              <a:gd name="connsiteX195" fmla="*/ 1392138 w 1417692"/>
              <a:gd name="connsiteY195" fmla="*/ 619291 h 1417062"/>
              <a:gd name="connsiteX196" fmla="*/ 1388354 w 1417692"/>
              <a:gd name="connsiteY196" fmla="*/ 634242 h 1417062"/>
              <a:gd name="connsiteX197" fmla="*/ 1345069 w 1417692"/>
              <a:gd name="connsiteY197" fmla="*/ 670882 h 1417062"/>
              <a:gd name="connsiteX198" fmla="*/ 1221491 w 1417692"/>
              <a:gd name="connsiteY198" fmla="*/ 742131 h 1417062"/>
              <a:gd name="connsiteX199" fmla="*/ 1213092 w 1417692"/>
              <a:gd name="connsiteY199" fmla="*/ 750714 h 1417062"/>
              <a:gd name="connsiteX200" fmla="*/ 1224813 w 1417692"/>
              <a:gd name="connsiteY200" fmla="*/ 754037 h 1417062"/>
              <a:gd name="connsiteX201" fmla="*/ 1240780 w 1417692"/>
              <a:gd name="connsiteY201" fmla="*/ 754683 h 1417062"/>
              <a:gd name="connsiteX202" fmla="*/ 1248347 w 1417692"/>
              <a:gd name="connsiteY202" fmla="*/ 755237 h 1417062"/>
              <a:gd name="connsiteX203" fmla="*/ 1262930 w 1417692"/>
              <a:gd name="connsiteY203" fmla="*/ 768157 h 1417062"/>
              <a:gd name="connsiteX204" fmla="*/ 1310921 w 1417692"/>
              <a:gd name="connsiteY204" fmla="*/ 817441 h 1417062"/>
              <a:gd name="connsiteX205" fmla="*/ 1359559 w 1417692"/>
              <a:gd name="connsiteY205" fmla="*/ 856942 h 1417062"/>
              <a:gd name="connsiteX206" fmla="*/ 1371557 w 1417692"/>
              <a:gd name="connsiteY206" fmla="*/ 862572 h 1417062"/>
              <a:gd name="connsiteX207" fmla="*/ 1381709 w 1417692"/>
              <a:gd name="connsiteY207" fmla="*/ 867094 h 1417062"/>
              <a:gd name="connsiteX208" fmla="*/ 1397768 w 1417692"/>
              <a:gd name="connsiteY208" fmla="*/ 872816 h 1417062"/>
              <a:gd name="connsiteX209" fmla="*/ 1410781 w 1417692"/>
              <a:gd name="connsiteY209" fmla="*/ 882876 h 1417062"/>
              <a:gd name="connsiteX210" fmla="*/ 1405612 w 1417692"/>
              <a:gd name="connsiteY210" fmla="*/ 890813 h 1417062"/>
              <a:gd name="connsiteX211" fmla="*/ 1391861 w 1417692"/>
              <a:gd name="connsiteY211" fmla="*/ 907241 h 1417062"/>
              <a:gd name="connsiteX212" fmla="*/ 1383278 w 1417692"/>
              <a:gd name="connsiteY212" fmla="*/ 917855 h 1417062"/>
              <a:gd name="connsiteX213" fmla="*/ 1382724 w 1417692"/>
              <a:gd name="connsiteY213" fmla="*/ 928930 h 1417062"/>
              <a:gd name="connsiteX214" fmla="*/ 1381617 w 1417692"/>
              <a:gd name="connsiteY214" fmla="*/ 943327 h 1417062"/>
              <a:gd name="connsiteX215" fmla="*/ 1381155 w 1417692"/>
              <a:gd name="connsiteY215" fmla="*/ 946742 h 1417062"/>
              <a:gd name="connsiteX216" fmla="*/ 1370265 w 1417692"/>
              <a:gd name="connsiteY216" fmla="*/ 939266 h 1417062"/>
              <a:gd name="connsiteX217" fmla="*/ 1359374 w 1417692"/>
              <a:gd name="connsiteY217" fmla="*/ 931791 h 1417062"/>
              <a:gd name="connsiteX218" fmla="*/ 1358821 w 1417692"/>
              <a:gd name="connsiteY218" fmla="*/ 919700 h 1417062"/>
              <a:gd name="connsiteX219" fmla="*/ 1357621 w 1417692"/>
              <a:gd name="connsiteY219" fmla="*/ 905580 h 1417062"/>
              <a:gd name="connsiteX220" fmla="*/ 1350607 w 1417692"/>
              <a:gd name="connsiteY220" fmla="*/ 900781 h 1417062"/>
              <a:gd name="connsiteX221" fmla="*/ 1324211 w 1417692"/>
              <a:gd name="connsiteY221" fmla="*/ 916839 h 1417062"/>
              <a:gd name="connsiteX222" fmla="*/ 1304553 w 1417692"/>
              <a:gd name="connsiteY222" fmla="*/ 937974 h 1417062"/>
              <a:gd name="connsiteX223" fmla="*/ 1295878 w 1417692"/>
              <a:gd name="connsiteY223" fmla="*/ 924869 h 1417062"/>
              <a:gd name="connsiteX224" fmla="*/ 1283603 w 1417692"/>
              <a:gd name="connsiteY224" fmla="*/ 908348 h 1417062"/>
              <a:gd name="connsiteX225" fmla="*/ 1287018 w 1417692"/>
              <a:gd name="connsiteY225" fmla="*/ 920808 h 1417062"/>
              <a:gd name="connsiteX226" fmla="*/ 1292463 w 1417692"/>
              <a:gd name="connsiteY226" fmla="*/ 932990 h 1417062"/>
              <a:gd name="connsiteX227" fmla="*/ 1290248 w 1417692"/>
              <a:gd name="connsiteY227" fmla="*/ 934467 h 1417062"/>
              <a:gd name="connsiteX228" fmla="*/ 1287479 w 1417692"/>
              <a:gd name="connsiteY228" fmla="*/ 935851 h 1417062"/>
              <a:gd name="connsiteX229" fmla="*/ 1280465 w 1417692"/>
              <a:gd name="connsiteY229" fmla="*/ 929022 h 1417062"/>
              <a:gd name="connsiteX230" fmla="*/ 1262837 w 1417692"/>
              <a:gd name="connsiteY230" fmla="*/ 916470 h 1417062"/>
              <a:gd name="connsiteX231" fmla="*/ 1260622 w 1417692"/>
              <a:gd name="connsiteY231" fmla="*/ 920900 h 1417062"/>
              <a:gd name="connsiteX232" fmla="*/ 1266252 w 1417692"/>
              <a:gd name="connsiteY232" fmla="*/ 941204 h 1417062"/>
              <a:gd name="connsiteX233" fmla="*/ 1269759 w 1417692"/>
              <a:gd name="connsiteY233" fmla="*/ 967507 h 1417062"/>
              <a:gd name="connsiteX234" fmla="*/ 1262837 w 1417692"/>
              <a:gd name="connsiteY234" fmla="*/ 968061 h 1417062"/>
              <a:gd name="connsiteX235" fmla="*/ 1250193 w 1417692"/>
              <a:gd name="connsiteY235" fmla="*/ 952925 h 1417062"/>
              <a:gd name="connsiteX236" fmla="*/ 1241979 w 1417692"/>
              <a:gd name="connsiteY236" fmla="*/ 941020 h 1417062"/>
              <a:gd name="connsiteX237" fmla="*/ 1239026 w 1417692"/>
              <a:gd name="connsiteY237" fmla="*/ 941943 h 1417062"/>
              <a:gd name="connsiteX238" fmla="*/ 1234319 w 1417692"/>
              <a:gd name="connsiteY238" fmla="*/ 983197 h 1417062"/>
              <a:gd name="connsiteX239" fmla="*/ 1235427 w 1417692"/>
              <a:gd name="connsiteY239" fmla="*/ 995841 h 1417062"/>
              <a:gd name="connsiteX240" fmla="*/ 1225551 w 1417692"/>
              <a:gd name="connsiteY240" fmla="*/ 1003224 h 1417062"/>
              <a:gd name="connsiteX241" fmla="*/ 1218906 w 1417692"/>
              <a:gd name="connsiteY241" fmla="*/ 1001932 h 1417062"/>
              <a:gd name="connsiteX242" fmla="*/ 1204509 w 1417692"/>
              <a:gd name="connsiteY242" fmla="*/ 980613 h 1417062"/>
              <a:gd name="connsiteX243" fmla="*/ 1202663 w 1417692"/>
              <a:gd name="connsiteY243" fmla="*/ 950157 h 1417062"/>
              <a:gd name="connsiteX244" fmla="*/ 1198233 w 1417692"/>
              <a:gd name="connsiteY244" fmla="*/ 905211 h 1417062"/>
              <a:gd name="connsiteX245" fmla="*/ 1143227 w 1417692"/>
              <a:gd name="connsiteY245" fmla="*/ 868571 h 1417062"/>
              <a:gd name="connsiteX246" fmla="*/ 1120616 w 1417692"/>
              <a:gd name="connsiteY246" fmla="*/ 856850 h 1417062"/>
              <a:gd name="connsiteX247" fmla="*/ 1105295 w 1417692"/>
              <a:gd name="connsiteY247" fmla="*/ 864971 h 1417062"/>
              <a:gd name="connsiteX248" fmla="*/ 1088037 w 1417692"/>
              <a:gd name="connsiteY248" fmla="*/ 888321 h 1417062"/>
              <a:gd name="connsiteX249" fmla="*/ 1104834 w 1417692"/>
              <a:gd name="connsiteY249" fmla="*/ 935390 h 1417062"/>
              <a:gd name="connsiteX250" fmla="*/ 1158086 w 1417692"/>
              <a:gd name="connsiteY250" fmla="*/ 1018176 h 1417062"/>
              <a:gd name="connsiteX251" fmla="*/ 1265421 w 1417692"/>
              <a:gd name="connsiteY251" fmla="*/ 1153198 h 1417062"/>
              <a:gd name="connsiteX252" fmla="*/ 1296801 w 1417692"/>
              <a:gd name="connsiteY252" fmla="*/ 1205066 h 1417062"/>
              <a:gd name="connsiteX253" fmla="*/ 1304184 w 1417692"/>
              <a:gd name="connsiteY253" fmla="*/ 1229523 h 1417062"/>
              <a:gd name="connsiteX254" fmla="*/ 1284987 w 1417692"/>
              <a:gd name="connsiteY254" fmla="*/ 1237737 h 1417062"/>
              <a:gd name="connsiteX255" fmla="*/ 1274558 w 1417692"/>
              <a:gd name="connsiteY255" fmla="*/ 1218910 h 1417062"/>
              <a:gd name="connsiteX256" fmla="*/ 1257577 w 1417692"/>
              <a:gd name="connsiteY256" fmla="*/ 1197960 h 1417062"/>
              <a:gd name="connsiteX257" fmla="*/ 1255269 w 1417692"/>
              <a:gd name="connsiteY257" fmla="*/ 1200175 h 1417062"/>
              <a:gd name="connsiteX258" fmla="*/ 1260161 w 1417692"/>
              <a:gd name="connsiteY258" fmla="*/ 1216049 h 1417062"/>
              <a:gd name="connsiteX259" fmla="*/ 1286187 w 1417692"/>
              <a:gd name="connsiteY259" fmla="*/ 1275485 h 1417062"/>
              <a:gd name="connsiteX260" fmla="*/ 1257392 w 1417692"/>
              <a:gd name="connsiteY260" fmla="*/ 1323938 h 1417062"/>
              <a:gd name="connsiteX261" fmla="*/ 1248440 w 1417692"/>
              <a:gd name="connsiteY261" fmla="*/ 1317293 h 1417062"/>
              <a:gd name="connsiteX262" fmla="*/ 1248624 w 1417692"/>
              <a:gd name="connsiteY262" fmla="*/ 1307510 h 1417062"/>
              <a:gd name="connsiteX263" fmla="*/ 1253516 w 1417692"/>
              <a:gd name="connsiteY263" fmla="*/ 1294035 h 1417062"/>
              <a:gd name="connsiteX264" fmla="*/ 1256931 w 1417692"/>
              <a:gd name="connsiteY264" fmla="*/ 1286560 h 1417062"/>
              <a:gd name="connsiteX265" fmla="*/ 1256469 w 1417692"/>
              <a:gd name="connsiteY265" fmla="*/ 1274377 h 1417062"/>
              <a:gd name="connsiteX266" fmla="*/ 1247517 w 1417692"/>
              <a:gd name="connsiteY266" fmla="*/ 1249551 h 1417062"/>
              <a:gd name="connsiteX267" fmla="*/ 1232935 w 1417692"/>
              <a:gd name="connsiteY267" fmla="*/ 1242537 h 1417062"/>
              <a:gd name="connsiteX268" fmla="*/ 1224352 w 1417692"/>
              <a:gd name="connsiteY268" fmla="*/ 1248351 h 1417062"/>
              <a:gd name="connsiteX269" fmla="*/ 1225367 w 1417692"/>
              <a:gd name="connsiteY269" fmla="*/ 1297266 h 1417062"/>
              <a:gd name="connsiteX270" fmla="*/ 1228966 w 1417692"/>
              <a:gd name="connsiteY270" fmla="*/ 1349318 h 1417062"/>
              <a:gd name="connsiteX271" fmla="*/ 1228043 w 1417692"/>
              <a:gd name="connsiteY271" fmla="*/ 1365192 h 1417062"/>
              <a:gd name="connsiteX272" fmla="*/ 1221398 w 1417692"/>
              <a:gd name="connsiteY272" fmla="*/ 1367500 h 1417062"/>
              <a:gd name="connsiteX273" fmla="*/ 1197402 w 1417692"/>
              <a:gd name="connsiteY273" fmla="*/ 1320708 h 1417062"/>
              <a:gd name="connsiteX274" fmla="*/ 1194357 w 1417692"/>
              <a:gd name="connsiteY274" fmla="*/ 1309171 h 1417062"/>
              <a:gd name="connsiteX275" fmla="*/ 1194634 w 1417692"/>
              <a:gd name="connsiteY275" fmla="*/ 1279546 h 1417062"/>
              <a:gd name="connsiteX276" fmla="*/ 1188912 w 1417692"/>
              <a:gd name="connsiteY276" fmla="*/ 1227678 h 1417062"/>
              <a:gd name="connsiteX277" fmla="*/ 1169992 w 1417692"/>
              <a:gd name="connsiteY277" fmla="*/ 1238291 h 1417062"/>
              <a:gd name="connsiteX278" fmla="*/ 1137967 w 1417692"/>
              <a:gd name="connsiteY278" fmla="*/ 1280561 h 1417062"/>
              <a:gd name="connsiteX279" fmla="*/ 1100496 w 1417692"/>
              <a:gd name="connsiteY279" fmla="*/ 1348026 h 1417062"/>
              <a:gd name="connsiteX280" fmla="*/ 1098558 w 1417692"/>
              <a:gd name="connsiteY280" fmla="*/ 1354671 h 1417062"/>
              <a:gd name="connsiteX281" fmla="*/ 1090898 w 1417692"/>
              <a:gd name="connsiteY281" fmla="*/ 1349503 h 1417062"/>
              <a:gd name="connsiteX282" fmla="*/ 1090252 w 1417692"/>
              <a:gd name="connsiteY282" fmla="*/ 1346549 h 1417062"/>
              <a:gd name="connsiteX283" fmla="*/ 1087391 w 1417692"/>
              <a:gd name="connsiteY283" fmla="*/ 1349872 h 1417062"/>
              <a:gd name="connsiteX284" fmla="*/ 1078992 w 1417692"/>
              <a:gd name="connsiteY284" fmla="*/ 1349410 h 1417062"/>
              <a:gd name="connsiteX285" fmla="*/ 1058227 w 1417692"/>
              <a:gd name="connsiteY285" fmla="*/ 1327999 h 1417062"/>
              <a:gd name="connsiteX286" fmla="*/ 1037000 w 1417692"/>
              <a:gd name="connsiteY286" fmla="*/ 1305941 h 1417062"/>
              <a:gd name="connsiteX287" fmla="*/ 1034231 w 1417692"/>
              <a:gd name="connsiteY287" fmla="*/ 1297912 h 1417062"/>
              <a:gd name="connsiteX288" fmla="*/ 1026201 w 1417692"/>
              <a:gd name="connsiteY288" fmla="*/ 1291451 h 1417062"/>
              <a:gd name="connsiteX289" fmla="*/ 1015034 w 1417692"/>
              <a:gd name="connsiteY289" fmla="*/ 1317939 h 1417062"/>
              <a:gd name="connsiteX290" fmla="*/ 1022510 w 1417692"/>
              <a:gd name="connsiteY290" fmla="*/ 1343411 h 1417062"/>
              <a:gd name="connsiteX291" fmla="*/ 1045306 w 1417692"/>
              <a:gd name="connsiteY291" fmla="*/ 1404785 h 1417062"/>
              <a:gd name="connsiteX292" fmla="*/ 1042906 w 1417692"/>
              <a:gd name="connsiteY292" fmla="*/ 1409308 h 1417062"/>
              <a:gd name="connsiteX293" fmla="*/ 1033400 w 1417692"/>
              <a:gd name="connsiteY293" fmla="*/ 1408662 h 1417062"/>
              <a:gd name="connsiteX294" fmla="*/ 1087299 w 1417692"/>
              <a:gd name="connsiteY294" fmla="*/ 1302065 h 1417062"/>
              <a:gd name="connsiteX295" fmla="*/ 1090529 w 1417692"/>
              <a:gd name="connsiteY295" fmla="*/ 1289975 h 1417062"/>
              <a:gd name="connsiteX296" fmla="*/ 1086652 w 1417692"/>
              <a:gd name="connsiteY296" fmla="*/ 1287667 h 1417062"/>
              <a:gd name="connsiteX297" fmla="*/ 1074378 w 1417692"/>
              <a:gd name="connsiteY297" fmla="*/ 1286560 h 1417062"/>
              <a:gd name="connsiteX298" fmla="*/ 1072255 w 1417692"/>
              <a:gd name="connsiteY298" fmla="*/ 1292005 h 1417062"/>
              <a:gd name="connsiteX299" fmla="*/ 1074747 w 1417692"/>
              <a:gd name="connsiteY299" fmla="*/ 1300680 h 1417062"/>
              <a:gd name="connsiteX300" fmla="*/ 1083699 w 1417692"/>
              <a:gd name="connsiteY300" fmla="*/ 1313140 h 1417062"/>
              <a:gd name="connsiteX301" fmla="*/ 1087299 w 1417692"/>
              <a:gd name="connsiteY301" fmla="*/ 1302065 h 1417062"/>
              <a:gd name="connsiteX302" fmla="*/ 1119047 w 1417692"/>
              <a:gd name="connsiteY302" fmla="*/ 1242444 h 1417062"/>
              <a:gd name="connsiteX303" fmla="*/ 1153933 w 1417692"/>
              <a:gd name="connsiteY303" fmla="*/ 1186146 h 1417062"/>
              <a:gd name="connsiteX304" fmla="*/ 1143781 w 1417692"/>
              <a:gd name="connsiteY304" fmla="*/ 1165658 h 1417062"/>
              <a:gd name="connsiteX305" fmla="*/ 1045952 w 1417692"/>
              <a:gd name="connsiteY305" fmla="*/ 1218818 h 1417062"/>
              <a:gd name="connsiteX306" fmla="*/ 1070963 w 1417692"/>
              <a:gd name="connsiteY306" fmla="*/ 1237922 h 1417062"/>
              <a:gd name="connsiteX307" fmla="*/ 1085084 w 1417692"/>
              <a:gd name="connsiteY307" fmla="*/ 1245121 h 1417062"/>
              <a:gd name="connsiteX308" fmla="*/ 1107972 w 1417692"/>
              <a:gd name="connsiteY308" fmla="*/ 1252320 h 1417062"/>
              <a:gd name="connsiteX309" fmla="*/ 1119047 w 1417692"/>
              <a:gd name="connsiteY309" fmla="*/ 1242444 h 1417062"/>
              <a:gd name="connsiteX310" fmla="*/ 1054720 w 1417692"/>
              <a:gd name="connsiteY310" fmla="*/ 1156798 h 1417062"/>
              <a:gd name="connsiteX311" fmla="*/ 1107972 w 1417692"/>
              <a:gd name="connsiteY311" fmla="*/ 1131694 h 1417062"/>
              <a:gd name="connsiteX312" fmla="*/ 1122462 w 1417692"/>
              <a:gd name="connsiteY312" fmla="*/ 1117112 h 1417062"/>
              <a:gd name="connsiteX313" fmla="*/ 1124954 w 1417692"/>
              <a:gd name="connsiteY313" fmla="*/ 1111944 h 1417062"/>
              <a:gd name="connsiteX314" fmla="*/ 1124400 w 1417692"/>
              <a:gd name="connsiteY314" fmla="*/ 1092009 h 1417062"/>
              <a:gd name="connsiteX315" fmla="*/ 1114155 w 1417692"/>
              <a:gd name="connsiteY315" fmla="*/ 1033311 h 1417062"/>
              <a:gd name="connsiteX316" fmla="*/ 1063949 w 1417692"/>
              <a:gd name="connsiteY316" fmla="*/ 942312 h 1417062"/>
              <a:gd name="connsiteX317" fmla="*/ 1043829 w 1417692"/>
              <a:gd name="connsiteY317" fmla="*/ 884260 h 1417062"/>
              <a:gd name="connsiteX318" fmla="*/ 1045029 w 1417692"/>
              <a:gd name="connsiteY318" fmla="*/ 860634 h 1417062"/>
              <a:gd name="connsiteX319" fmla="*/ 1035892 w 1417692"/>
              <a:gd name="connsiteY319" fmla="*/ 862387 h 1417062"/>
              <a:gd name="connsiteX320" fmla="*/ 932987 w 1417692"/>
              <a:gd name="connsiteY320" fmla="*/ 917670 h 1417062"/>
              <a:gd name="connsiteX321" fmla="*/ 919235 w 1417692"/>
              <a:gd name="connsiteY321" fmla="*/ 990857 h 1417062"/>
              <a:gd name="connsiteX322" fmla="*/ 943231 w 1417692"/>
              <a:gd name="connsiteY322" fmla="*/ 1058968 h 1417062"/>
              <a:gd name="connsiteX323" fmla="*/ 978025 w 1417692"/>
              <a:gd name="connsiteY323" fmla="*/ 1142954 h 1417062"/>
              <a:gd name="connsiteX324" fmla="*/ 996207 w 1417692"/>
              <a:gd name="connsiteY324" fmla="*/ 1174610 h 1417062"/>
              <a:gd name="connsiteX325" fmla="*/ 1003498 w 1417692"/>
              <a:gd name="connsiteY325" fmla="*/ 1180424 h 1417062"/>
              <a:gd name="connsiteX326" fmla="*/ 1054720 w 1417692"/>
              <a:gd name="connsiteY326" fmla="*/ 1156798 h 1417062"/>
              <a:gd name="connsiteX327" fmla="*/ 1305753 w 1417692"/>
              <a:gd name="connsiteY327" fmla="*/ 887398 h 1417062"/>
              <a:gd name="connsiteX328" fmla="*/ 1303169 w 1417692"/>
              <a:gd name="connsiteY328" fmla="*/ 876416 h 1417062"/>
              <a:gd name="connsiteX329" fmla="*/ 1293201 w 1417692"/>
              <a:gd name="connsiteY329" fmla="*/ 874939 h 1417062"/>
              <a:gd name="connsiteX330" fmla="*/ 1280465 w 1417692"/>
              <a:gd name="connsiteY330" fmla="*/ 870232 h 1417062"/>
              <a:gd name="connsiteX331" fmla="*/ 1235150 w 1417692"/>
              <a:gd name="connsiteY331" fmla="*/ 822517 h 1417062"/>
              <a:gd name="connsiteX332" fmla="*/ 1198510 w 1417692"/>
              <a:gd name="connsiteY332" fmla="*/ 813565 h 1417062"/>
              <a:gd name="connsiteX333" fmla="*/ 1186974 w 1417692"/>
              <a:gd name="connsiteY333" fmla="*/ 813657 h 1417062"/>
              <a:gd name="connsiteX334" fmla="*/ 1177283 w 1417692"/>
              <a:gd name="connsiteY334" fmla="*/ 818272 h 1417062"/>
              <a:gd name="connsiteX335" fmla="*/ 1161132 w 1417692"/>
              <a:gd name="connsiteY335" fmla="*/ 826763 h 1417062"/>
              <a:gd name="connsiteX336" fmla="*/ 1154764 w 1417692"/>
              <a:gd name="connsiteY336" fmla="*/ 830547 h 1417062"/>
              <a:gd name="connsiteX337" fmla="*/ 1163439 w 1417692"/>
              <a:gd name="connsiteY337" fmla="*/ 834607 h 1417062"/>
              <a:gd name="connsiteX338" fmla="*/ 1195741 w 1417692"/>
              <a:gd name="connsiteY338" fmla="*/ 849743 h 1417062"/>
              <a:gd name="connsiteX339" fmla="*/ 1238195 w 1417692"/>
              <a:gd name="connsiteY339" fmla="*/ 865987 h 1417062"/>
              <a:gd name="connsiteX340" fmla="*/ 1270682 w 1417692"/>
              <a:gd name="connsiteY340" fmla="*/ 874108 h 1417062"/>
              <a:gd name="connsiteX341" fmla="*/ 1284157 w 1417692"/>
              <a:gd name="connsiteY341" fmla="*/ 877062 h 1417062"/>
              <a:gd name="connsiteX342" fmla="*/ 1296062 w 1417692"/>
              <a:gd name="connsiteY342" fmla="*/ 888967 h 1417062"/>
              <a:gd name="connsiteX343" fmla="*/ 1308060 w 1417692"/>
              <a:gd name="connsiteY343" fmla="*/ 899673 h 1417062"/>
              <a:gd name="connsiteX344" fmla="*/ 1305753 w 1417692"/>
              <a:gd name="connsiteY344" fmla="*/ 887398 h 141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417692" h="1417062">
                <a:moveTo>
                  <a:pt x="1033400" y="1408662"/>
                </a:moveTo>
                <a:cubicBezTo>
                  <a:pt x="1028140" y="1406077"/>
                  <a:pt x="1020572" y="1398325"/>
                  <a:pt x="1011896" y="1386788"/>
                </a:cubicBezTo>
                <a:cubicBezTo>
                  <a:pt x="999160" y="1369715"/>
                  <a:pt x="997130" y="1365746"/>
                  <a:pt x="992238" y="1348395"/>
                </a:cubicBezTo>
                <a:cubicBezTo>
                  <a:pt x="978394" y="1299481"/>
                  <a:pt x="963905" y="1263948"/>
                  <a:pt x="955506" y="1258411"/>
                </a:cubicBezTo>
                <a:cubicBezTo>
                  <a:pt x="950153" y="1254904"/>
                  <a:pt x="939447" y="1262933"/>
                  <a:pt x="935479" y="1273270"/>
                </a:cubicBezTo>
                <a:cubicBezTo>
                  <a:pt x="934187" y="1276685"/>
                  <a:pt x="933264" y="1281761"/>
                  <a:pt x="932987" y="1286652"/>
                </a:cubicBezTo>
                <a:cubicBezTo>
                  <a:pt x="932248" y="1297635"/>
                  <a:pt x="934463" y="1304372"/>
                  <a:pt x="942954" y="1317939"/>
                </a:cubicBezTo>
                <a:cubicBezTo>
                  <a:pt x="953660" y="1335013"/>
                  <a:pt x="954952" y="1339166"/>
                  <a:pt x="950799" y="1343319"/>
                </a:cubicBezTo>
                <a:cubicBezTo>
                  <a:pt x="947661" y="1346457"/>
                  <a:pt x="942770" y="1347103"/>
                  <a:pt x="936494" y="1345165"/>
                </a:cubicBezTo>
                <a:cubicBezTo>
                  <a:pt x="926988" y="1342212"/>
                  <a:pt x="913882" y="1326430"/>
                  <a:pt x="906315" y="1308710"/>
                </a:cubicBezTo>
                <a:cubicBezTo>
                  <a:pt x="902069" y="1298650"/>
                  <a:pt x="902531" y="1292743"/>
                  <a:pt x="911114" y="1252596"/>
                </a:cubicBezTo>
                <a:cubicBezTo>
                  <a:pt x="919143" y="1215311"/>
                  <a:pt x="920620" y="1201190"/>
                  <a:pt x="916836" y="1197406"/>
                </a:cubicBezTo>
                <a:cubicBezTo>
                  <a:pt x="912960" y="1193530"/>
                  <a:pt x="901792" y="1194268"/>
                  <a:pt x="892102" y="1198975"/>
                </a:cubicBezTo>
                <a:cubicBezTo>
                  <a:pt x="883703" y="1203128"/>
                  <a:pt x="870505" y="1216603"/>
                  <a:pt x="862568" y="1229154"/>
                </a:cubicBezTo>
                <a:cubicBezTo>
                  <a:pt x="859246" y="1234323"/>
                  <a:pt x="851216" y="1246321"/>
                  <a:pt x="844756" y="1255919"/>
                </a:cubicBezTo>
                <a:cubicBezTo>
                  <a:pt x="831835" y="1274839"/>
                  <a:pt x="826575" y="1284345"/>
                  <a:pt x="826575" y="1288867"/>
                </a:cubicBezTo>
                <a:cubicBezTo>
                  <a:pt x="826575" y="1290436"/>
                  <a:pt x="827221" y="1293943"/>
                  <a:pt x="828051" y="1296620"/>
                </a:cubicBezTo>
                <a:cubicBezTo>
                  <a:pt x="830174" y="1304003"/>
                  <a:pt x="828605" y="1306495"/>
                  <a:pt x="822514" y="1304833"/>
                </a:cubicBezTo>
                <a:cubicBezTo>
                  <a:pt x="818361" y="1303726"/>
                  <a:pt x="815776" y="1301603"/>
                  <a:pt x="813192" y="1297266"/>
                </a:cubicBezTo>
                <a:cubicBezTo>
                  <a:pt x="810608" y="1292743"/>
                  <a:pt x="808116" y="1282776"/>
                  <a:pt x="808116" y="1276408"/>
                </a:cubicBezTo>
                <a:cubicBezTo>
                  <a:pt x="808116" y="1265610"/>
                  <a:pt x="813377" y="1250751"/>
                  <a:pt x="823344" y="1233215"/>
                </a:cubicBezTo>
                <a:cubicBezTo>
                  <a:pt x="831466" y="1219095"/>
                  <a:pt x="849924" y="1191222"/>
                  <a:pt x="854631" y="1186146"/>
                </a:cubicBezTo>
                <a:cubicBezTo>
                  <a:pt x="856662" y="1183931"/>
                  <a:pt x="863768" y="1177840"/>
                  <a:pt x="870505" y="1172580"/>
                </a:cubicBezTo>
                <a:cubicBezTo>
                  <a:pt x="888133" y="1158643"/>
                  <a:pt x="893486" y="1151537"/>
                  <a:pt x="896439" y="1137693"/>
                </a:cubicBezTo>
                <a:cubicBezTo>
                  <a:pt x="899393" y="1123573"/>
                  <a:pt x="896532" y="1106499"/>
                  <a:pt x="884257" y="1065060"/>
                </a:cubicBezTo>
                <a:cubicBezTo>
                  <a:pt x="874935" y="1033496"/>
                  <a:pt x="872536" y="1024175"/>
                  <a:pt x="870044" y="1009592"/>
                </a:cubicBezTo>
                <a:cubicBezTo>
                  <a:pt x="867460" y="994272"/>
                  <a:pt x="866906" y="982920"/>
                  <a:pt x="868106" y="971845"/>
                </a:cubicBezTo>
                <a:cubicBezTo>
                  <a:pt x="872259" y="933729"/>
                  <a:pt x="887302" y="900873"/>
                  <a:pt x="913513" y="872908"/>
                </a:cubicBezTo>
                <a:cubicBezTo>
                  <a:pt x="919143" y="866910"/>
                  <a:pt x="919143" y="866910"/>
                  <a:pt x="907791" y="868940"/>
                </a:cubicBezTo>
                <a:cubicBezTo>
                  <a:pt x="895332" y="871155"/>
                  <a:pt x="896255" y="871709"/>
                  <a:pt x="895055" y="861372"/>
                </a:cubicBezTo>
                <a:cubicBezTo>
                  <a:pt x="894501" y="856388"/>
                  <a:pt x="894317" y="852051"/>
                  <a:pt x="894686" y="851774"/>
                </a:cubicBezTo>
                <a:cubicBezTo>
                  <a:pt x="895516" y="851035"/>
                  <a:pt x="926250" y="840883"/>
                  <a:pt x="938893" y="837192"/>
                </a:cubicBezTo>
                <a:cubicBezTo>
                  <a:pt x="944154" y="835623"/>
                  <a:pt x="953014" y="833777"/>
                  <a:pt x="958736" y="832946"/>
                </a:cubicBezTo>
                <a:cubicBezTo>
                  <a:pt x="964366" y="832208"/>
                  <a:pt x="969257" y="831377"/>
                  <a:pt x="969442" y="831193"/>
                </a:cubicBezTo>
                <a:cubicBezTo>
                  <a:pt x="969627" y="830916"/>
                  <a:pt x="967781" y="830547"/>
                  <a:pt x="965289" y="830177"/>
                </a:cubicBezTo>
                <a:cubicBezTo>
                  <a:pt x="956152" y="828978"/>
                  <a:pt x="953660" y="828239"/>
                  <a:pt x="952645" y="826670"/>
                </a:cubicBezTo>
                <a:cubicBezTo>
                  <a:pt x="951076" y="824271"/>
                  <a:pt x="953568" y="820764"/>
                  <a:pt x="959475" y="817257"/>
                </a:cubicBezTo>
                <a:lnTo>
                  <a:pt x="964551" y="814119"/>
                </a:lnTo>
                <a:lnTo>
                  <a:pt x="990854" y="816334"/>
                </a:lnTo>
                <a:cubicBezTo>
                  <a:pt x="1005343" y="817626"/>
                  <a:pt x="1018910" y="818641"/>
                  <a:pt x="1021033" y="818641"/>
                </a:cubicBezTo>
                <a:cubicBezTo>
                  <a:pt x="1023802" y="818641"/>
                  <a:pt x="1030539" y="816334"/>
                  <a:pt x="1044567" y="810704"/>
                </a:cubicBezTo>
                <a:cubicBezTo>
                  <a:pt x="1055366" y="806274"/>
                  <a:pt x="1064502" y="802398"/>
                  <a:pt x="1064872" y="802121"/>
                </a:cubicBezTo>
                <a:cubicBezTo>
                  <a:pt x="1065425" y="801567"/>
                  <a:pt x="1064226" y="756898"/>
                  <a:pt x="1063580" y="756344"/>
                </a:cubicBezTo>
                <a:cubicBezTo>
                  <a:pt x="1063395" y="756252"/>
                  <a:pt x="1049828" y="754775"/>
                  <a:pt x="1033308" y="753114"/>
                </a:cubicBezTo>
                <a:cubicBezTo>
                  <a:pt x="1005436" y="750345"/>
                  <a:pt x="1002298" y="749884"/>
                  <a:pt x="989377" y="746100"/>
                </a:cubicBezTo>
                <a:cubicBezTo>
                  <a:pt x="967596" y="739916"/>
                  <a:pt x="956429" y="737978"/>
                  <a:pt x="941847" y="737886"/>
                </a:cubicBezTo>
                <a:lnTo>
                  <a:pt x="929295" y="737886"/>
                </a:lnTo>
                <a:lnTo>
                  <a:pt x="894778" y="755144"/>
                </a:lnTo>
                <a:cubicBezTo>
                  <a:pt x="829066" y="788092"/>
                  <a:pt x="802579" y="795660"/>
                  <a:pt x="767231" y="791876"/>
                </a:cubicBezTo>
                <a:cubicBezTo>
                  <a:pt x="762524" y="791415"/>
                  <a:pt x="741943" y="789477"/>
                  <a:pt x="721362" y="787723"/>
                </a:cubicBezTo>
                <a:cubicBezTo>
                  <a:pt x="700781" y="785877"/>
                  <a:pt x="681492" y="784032"/>
                  <a:pt x="678446" y="783570"/>
                </a:cubicBezTo>
                <a:cubicBezTo>
                  <a:pt x="665987" y="781540"/>
                  <a:pt x="641253" y="782370"/>
                  <a:pt x="553391" y="787446"/>
                </a:cubicBezTo>
                <a:cubicBezTo>
                  <a:pt x="505307" y="790307"/>
                  <a:pt x="500139" y="790400"/>
                  <a:pt x="435719" y="790492"/>
                </a:cubicBezTo>
                <a:lnTo>
                  <a:pt x="368346" y="790492"/>
                </a:lnTo>
                <a:lnTo>
                  <a:pt x="350811" y="793999"/>
                </a:lnTo>
                <a:cubicBezTo>
                  <a:pt x="296174" y="804890"/>
                  <a:pt x="279931" y="805628"/>
                  <a:pt x="246798" y="798706"/>
                </a:cubicBezTo>
                <a:cubicBezTo>
                  <a:pt x="231755" y="795568"/>
                  <a:pt x="190962" y="785508"/>
                  <a:pt x="172873" y="780432"/>
                </a:cubicBezTo>
                <a:lnTo>
                  <a:pt x="164751" y="778217"/>
                </a:lnTo>
                <a:lnTo>
                  <a:pt x="155153" y="781817"/>
                </a:lnTo>
                <a:cubicBezTo>
                  <a:pt x="138448" y="788092"/>
                  <a:pt x="128665" y="790400"/>
                  <a:pt x="118236" y="790492"/>
                </a:cubicBezTo>
                <a:cubicBezTo>
                  <a:pt x="107438" y="790492"/>
                  <a:pt x="104577" y="789385"/>
                  <a:pt x="91748" y="779602"/>
                </a:cubicBezTo>
                <a:cubicBezTo>
                  <a:pt x="80581" y="771295"/>
                  <a:pt x="57877" y="750437"/>
                  <a:pt x="57323" y="748130"/>
                </a:cubicBezTo>
                <a:cubicBezTo>
                  <a:pt x="56216" y="743700"/>
                  <a:pt x="55201" y="736963"/>
                  <a:pt x="55478" y="736594"/>
                </a:cubicBezTo>
                <a:cubicBezTo>
                  <a:pt x="55662" y="736501"/>
                  <a:pt x="60646" y="736963"/>
                  <a:pt x="66553" y="737793"/>
                </a:cubicBezTo>
                <a:cubicBezTo>
                  <a:pt x="81412" y="739824"/>
                  <a:pt x="80396" y="740008"/>
                  <a:pt x="80489" y="734840"/>
                </a:cubicBezTo>
                <a:cubicBezTo>
                  <a:pt x="80489" y="729949"/>
                  <a:pt x="82334" y="726257"/>
                  <a:pt x="91471" y="712875"/>
                </a:cubicBezTo>
                <a:lnTo>
                  <a:pt x="97193" y="704568"/>
                </a:lnTo>
                <a:lnTo>
                  <a:pt x="94148" y="701246"/>
                </a:lnTo>
                <a:cubicBezTo>
                  <a:pt x="84457" y="690540"/>
                  <a:pt x="86488" y="670605"/>
                  <a:pt x="103469" y="610523"/>
                </a:cubicBezTo>
                <a:cubicBezTo>
                  <a:pt x="109099" y="590588"/>
                  <a:pt x="118882" y="552010"/>
                  <a:pt x="121466" y="539182"/>
                </a:cubicBezTo>
                <a:cubicBezTo>
                  <a:pt x="126173" y="516939"/>
                  <a:pt x="125712" y="501158"/>
                  <a:pt x="120082" y="489344"/>
                </a:cubicBezTo>
                <a:cubicBezTo>
                  <a:pt x="111776" y="471809"/>
                  <a:pt x="79843" y="430278"/>
                  <a:pt x="39142" y="384039"/>
                </a:cubicBezTo>
                <a:cubicBezTo>
                  <a:pt x="28436" y="371857"/>
                  <a:pt x="26406" y="369088"/>
                  <a:pt x="26037" y="365950"/>
                </a:cubicBezTo>
                <a:cubicBezTo>
                  <a:pt x="25760" y="363920"/>
                  <a:pt x="23360" y="331618"/>
                  <a:pt x="20868" y="294147"/>
                </a:cubicBezTo>
                <a:lnTo>
                  <a:pt x="16161" y="225944"/>
                </a:lnTo>
                <a:lnTo>
                  <a:pt x="4625" y="152572"/>
                </a:lnTo>
                <a:lnTo>
                  <a:pt x="-6912" y="79200"/>
                </a:lnTo>
                <a:lnTo>
                  <a:pt x="-5896" y="70248"/>
                </a:lnTo>
                <a:cubicBezTo>
                  <a:pt x="-5343" y="65356"/>
                  <a:pt x="-4973" y="54743"/>
                  <a:pt x="-5066" y="46713"/>
                </a:cubicBezTo>
                <a:lnTo>
                  <a:pt x="-5158" y="32039"/>
                </a:lnTo>
                <a:lnTo>
                  <a:pt x="34712" y="21518"/>
                </a:lnTo>
                <a:cubicBezTo>
                  <a:pt x="56677" y="15796"/>
                  <a:pt x="74951" y="11366"/>
                  <a:pt x="75413" y="11643"/>
                </a:cubicBezTo>
                <a:cubicBezTo>
                  <a:pt x="75874" y="11919"/>
                  <a:pt x="77351" y="14042"/>
                  <a:pt x="78735" y="16442"/>
                </a:cubicBezTo>
                <a:cubicBezTo>
                  <a:pt x="80858" y="20041"/>
                  <a:pt x="81319" y="21887"/>
                  <a:pt x="81319" y="26778"/>
                </a:cubicBezTo>
                <a:cubicBezTo>
                  <a:pt x="81227" y="34069"/>
                  <a:pt x="79750" y="37207"/>
                  <a:pt x="71075" y="48006"/>
                </a:cubicBezTo>
                <a:cubicBezTo>
                  <a:pt x="67568" y="52343"/>
                  <a:pt x="63415" y="57973"/>
                  <a:pt x="61753" y="60465"/>
                </a:cubicBezTo>
                <a:lnTo>
                  <a:pt x="58800" y="65079"/>
                </a:lnTo>
                <a:lnTo>
                  <a:pt x="60554" y="136606"/>
                </a:lnTo>
                <a:cubicBezTo>
                  <a:pt x="61477" y="175922"/>
                  <a:pt x="62492" y="214131"/>
                  <a:pt x="62769" y="221514"/>
                </a:cubicBezTo>
                <a:cubicBezTo>
                  <a:pt x="64153" y="254554"/>
                  <a:pt x="71629" y="284364"/>
                  <a:pt x="82704" y="300423"/>
                </a:cubicBezTo>
                <a:cubicBezTo>
                  <a:pt x="86580" y="305961"/>
                  <a:pt x="103377" y="326357"/>
                  <a:pt x="110391" y="333833"/>
                </a:cubicBezTo>
                <a:cubicBezTo>
                  <a:pt x="114452" y="338078"/>
                  <a:pt x="174718" y="389946"/>
                  <a:pt x="191146" y="403236"/>
                </a:cubicBezTo>
                <a:cubicBezTo>
                  <a:pt x="193361" y="404990"/>
                  <a:pt x="195115" y="407482"/>
                  <a:pt x="174349" y="379794"/>
                </a:cubicBezTo>
                <a:cubicBezTo>
                  <a:pt x="163274" y="365027"/>
                  <a:pt x="156722" y="357090"/>
                  <a:pt x="154599" y="355891"/>
                </a:cubicBezTo>
                <a:cubicBezTo>
                  <a:pt x="144078" y="350076"/>
                  <a:pt x="139186" y="339555"/>
                  <a:pt x="141770" y="328572"/>
                </a:cubicBezTo>
                <a:cubicBezTo>
                  <a:pt x="143893" y="319804"/>
                  <a:pt x="148969" y="313621"/>
                  <a:pt x="178133" y="284734"/>
                </a:cubicBezTo>
                <a:cubicBezTo>
                  <a:pt x="193454" y="269506"/>
                  <a:pt x="207021" y="255385"/>
                  <a:pt x="208313" y="253354"/>
                </a:cubicBezTo>
                <a:cubicBezTo>
                  <a:pt x="209605" y="251324"/>
                  <a:pt x="212558" y="246802"/>
                  <a:pt x="214773" y="243202"/>
                </a:cubicBezTo>
                <a:cubicBezTo>
                  <a:pt x="222895" y="230282"/>
                  <a:pt x="246706" y="199733"/>
                  <a:pt x="284176" y="154141"/>
                </a:cubicBezTo>
                <a:cubicBezTo>
                  <a:pt x="294790" y="141220"/>
                  <a:pt x="304111" y="129961"/>
                  <a:pt x="304850" y="129130"/>
                </a:cubicBezTo>
                <a:cubicBezTo>
                  <a:pt x="305865" y="127838"/>
                  <a:pt x="305957" y="124977"/>
                  <a:pt x="305219" y="112056"/>
                </a:cubicBezTo>
                <a:lnTo>
                  <a:pt x="304388" y="96459"/>
                </a:lnTo>
                <a:lnTo>
                  <a:pt x="317032" y="83538"/>
                </a:lnTo>
                <a:lnTo>
                  <a:pt x="329768" y="70617"/>
                </a:lnTo>
                <a:lnTo>
                  <a:pt x="330876" y="63695"/>
                </a:lnTo>
                <a:cubicBezTo>
                  <a:pt x="331799" y="58434"/>
                  <a:pt x="333368" y="54374"/>
                  <a:pt x="337613" y="46344"/>
                </a:cubicBezTo>
                <a:cubicBezTo>
                  <a:pt x="340659" y="40622"/>
                  <a:pt x="343705" y="35638"/>
                  <a:pt x="344351" y="35362"/>
                </a:cubicBezTo>
                <a:cubicBezTo>
                  <a:pt x="346012" y="34808"/>
                  <a:pt x="398526" y="36746"/>
                  <a:pt x="399172" y="37484"/>
                </a:cubicBezTo>
                <a:cubicBezTo>
                  <a:pt x="400372" y="38592"/>
                  <a:pt x="399541" y="45883"/>
                  <a:pt x="397880" y="49390"/>
                </a:cubicBezTo>
                <a:cubicBezTo>
                  <a:pt x="396957" y="51420"/>
                  <a:pt x="392527" y="56681"/>
                  <a:pt x="388005" y="61111"/>
                </a:cubicBezTo>
                <a:lnTo>
                  <a:pt x="379883" y="69233"/>
                </a:lnTo>
                <a:lnTo>
                  <a:pt x="378498" y="82246"/>
                </a:lnTo>
                <a:cubicBezTo>
                  <a:pt x="377760" y="89444"/>
                  <a:pt x="377114" y="95997"/>
                  <a:pt x="377114" y="96828"/>
                </a:cubicBezTo>
                <a:cubicBezTo>
                  <a:pt x="377114" y="97658"/>
                  <a:pt x="375268" y="100981"/>
                  <a:pt x="372961" y="104119"/>
                </a:cubicBezTo>
                <a:lnTo>
                  <a:pt x="368808" y="109841"/>
                </a:lnTo>
                <a:lnTo>
                  <a:pt x="367885" y="123316"/>
                </a:lnTo>
                <a:lnTo>
                  <a:pt x="366870" y="136790"/>
                </a:lnTo>
                <a:lnTo>
                  <a:pt x="306234" y="210808"/>
                </a:lnTo>
                <a:cubicBezTo>
                  <a:pt x="272917" y="251601"/>
                  <a:pt x="244491" y="285564"/>
                  <a:pt x="243199" y="286303"/>
                </a:cubicBezTo>
                <a:cubicBezTo>
                  <a:pt x="239599" y="288425"/>
                  <a:pt x="236831" y="295070"/>
                  <a:pt x="235723" y="304392"/>
                </a:cubicBezTo>
                <a:cubicBezTo>
                  <a:pt x="234800" y="311314"/>
                  <a:pt x="234893" y="313898"/>
                  <a:pt x="236185" y="320266"/>
                </a:cubicBezTo>
                <a:cubicBezTo>
                  <a:pt x="238400" y="331433"/>
                  <a:pt x="241445" y="336878"/>
                  <a:pt x="251597" y="347031"/>
                </a:cubicBezTo>
                <a:cubicBezTo>
                  <a:pt x="256397" y="351830"/>
                  <a:pt x="274024" y="370473"/>
                  <a:pt x="290729" y="388377"/>
                </a:cubicBezTo>
                <a:cubicBezTo>
                  <a:pt x="307434" y="406189"/>
                  <a:pt x="321370" y="420864"/>
                  <a:pt x="321739" y="420864"/>
                </a:cubicBezTo>
                <a:cubicBezTo>
                  <a:pt x="322108" y="420864"/>
                  <a:pt x="328753" y="417818"/>
                  <a:pt x="336598" y="414034"/>
                </a:cubicBezTo>
                <a:cubicBezTo>
                  <a:pt x="371207" y="397514"/>
                  <a:pt x="405632" y="385885"/>
                  <a:pt x="435719" y="380532"/>
                </a:cubicBezTo>
                <a:cubicBezTo>
                  <a:pt x="448548" y="378225"/>
                  <a:pt x="494971" y="378225"/>
                  <a:pt x="518782" y="380532"/>
                </a:cubicBezTo>
                <a:cubicBezTo>
                  <a:pt x="541670" y="382840"/>
                  <a:pt x="573972" y="386993"/>
                  <a:pt x="598153" y="390869"/>
                </a:cubicBezTo>
                <a:cubicBezTo>
                  <a:pt x="609320" y="392715"/>
                  <a:pt x="623164" y="394376"/>
                  <a:pt x="628978" y="394745"/>
                </a:cubicBezTo>
                <a:cubicBezTo>
                  <a:pt x="638946" y="395299"/>
                  <a:pt x="639407" y="395207"/>
                  <a:pt x="638853" y="393546"/>
                </a:cubicBezTo>
                <a:cubicBezTo>
                  <a:pt x="637930" y="390408"/>
                  <a:pt x="624825" y="340755"/>
                  <a:pt x="619011" y="318420"/>
                </a:cubicBezTo>
                <a:cubicBezTo>
                  <a:pt x="614119" y="299316"/>
                  <a:pt x="599906" y="240249"/>
                  <a:pt x="594830" y="217545"/>
                </a:cubicBezTo>
                <a:cubicBezTo>
                  <a:pt x="593077" y="209516"/>
                  <a:pt x="592892" y="209239"/>
                  <a:pt x="582555" y="195857"/>
                </a:cubicBezTo>
                <a:cubicBezTo>
                  <a:pt x="564743" y="172784"/>
                  <a:pt x="545823" y="147034"/>
                  <a:pt x="533548" y="129222"/>
                </a:cubicBezTo>
                <a:cubicBezTo>
                  <a:pt x="520258" y="109933"/>
                  <a:pt x="513521" y="100981"/>
                  <a:pt x="501062" y="86122"/>
                </a:cubicBezTo>
                <a:lnTo>
                  <a:pt x="492479" y="75878"/>
                </a:lnTo>
                <a:lnTo>
                  <a:pt x="492479" y="65633"/>
                </a:lnTo>
                <a:lnTo>
                  <a:pt x="492479" y="55389"/>
                </a:lnTo>
                <a:lnTo>
                  <a:pt x="483711" y="37207"/>
                </a:lnTo>
                <a:cubicBezTo>
                  <a:pt x="478912" y="27148"/>
                  <a:pt x="474943" y="18472"/>
                  <a:pt x="474943" y="17918"/>
                </a:cubicBezTo>
                <a:cubicBezTo>
                  <a:pt x="474943" y="17365"/>
                  <a:pt x="476881" y="16626"/>
                  <a:pt x="479373" y="16349"/>
                </a:cubicBezTo>
                <a:cubicBezTo>
                  <a:pt x="481773" y="16073"/>
                  <a:pt x="498570" y="13673"/>
                  <a:pt x="516844" y="11181"/>
                </a:cubicBezTo>
                <a:cubicBezTo>
                  <a:pt x="535025" y="8597"/>
                  <a:pt x="550622" y="6474"/>
                  <a:pt x="551545" y="6474"/>
                </a:cubicBezTo>
                <a:cubicBezTo>
                  <a:pt x="552930" y="6474"/>
                  <a:pt x="552561" y="8412"/>
                  <a:pt x="548131" y="22256"/>
                </a:cubicBezTo>
                <a:cubicBezTo>
                  <a:pt x="545454" y="31024"/>
                  <a:pt x="543331" y="38223"/>
                  <a:pt x="543516" y="38407"/>
                </a:cubicBezTo>
                <a:cubicBezTo>
                  <a:pt x="543701" y="38592"/>
                  <a:pt x="545546" y="37484"/>
                  <a:pt x="547669" y="35915"/>
                </a:cubicBezTo>
                <a:cubicBezTo>
                  <a:pt x="549792" y="34346"/>
                  <a:pt x="551915" y="33331"/>
                  <a:pt x="552284" y="33608"/>
                </a:cubicBezTo>
                <a:cubicBezTo>
                  <a:pt x="552745" y="33885"/>
                  <a:pt x="553391" y="36469"/>
                  <a:pt x="553760" y="39422"/>
                </a:cubicBezTo>
                <a:cubicBezTo>
                  <a:pt x="555606" y="55204"/>
                  <a:pt x="565020" y="86953"/>
                  <a:pt x="573142" y="105134"/>
                </a:cubicBezTo>
                <a:cubicBezTo>
                  <a:pt x="583663" y="128299"/>
                  <a:pt x="598430" y="150542"/>
                  <a:pt x="624456" y="181828"/>
                </a:cubicBezTo>
                <a:cubicBezTo>
                  <a:pt x="646975" y="208962"/>
                  <a:pt x="645683" y="206655"/>
                  <a:pt x="660265" y="246894"/>
                </a:cubicBezTo>
                <a:cubicBezTo>
                  <a:pt x="672355" y="279934"/>
                  <a:pt x="677062" y="291656"/>
                  <a:pt x="684076" y="305592"/>
                </a:cubicBezTo>
                <a:cubicBezTo>
                  <a:pt x="689891" y="317220"/>
                  <a:pt x="691460" y="319804"/>
                  <a:pt x="702442" y="334571"/>
                </a:cubicBezTo>
                <a:cubicBezTo>
                  <a:pt x="706595" y="340201"/>
                  <a:pt x="713979" y="350814"/>
                  <a:pt x="718870" y="358290"/>
                </a:cubicBezTo>
                <a:cubicBezTo>
                  <a:pt x="729115" y="373795"/>
                  <a:pt x="735575" y="380348"/>
                  <a:pt x="742035" y="382009"/>
                </a:cubicBezTo>
                <a:cubicBezTo>
                  <a:pt x="748311" y="383578"/>
                  <a:pt x="752003" y="381824"/>
                  <a:pt x="754126" y="376195"/>
                </a:cubicBezTo>
                <a:cubicBezTo>
                  <a:pt x="755602" y="372503"/>
                  <a:pt x="755695" y="370011"/>
                  <a:pt x="755233" y="358752"/>
                </a:cubicBezTo>
                <a:lnTo>
                  <a:pt x="754679" y="345646"/>
                </a:lnTo>
                <a:lnTo>
                  <a:pt x="758832" y="327649"/>
                </a:lnTo>
                <a:cubicBezTo>
                  <a:pt x="771384" y="273474"/>
                  <a:pt x="784213" y="223913"/>
                  <a:pt x="791135" y="203056"/>
                </a:cubicBezTo>
                <a:cubicBezTo>
                  <a:pt x="793719" y="195118"/>
                  <a:pt x="796857" y="187735"/>
                  <a:pt x="799810" y="182751"/>
                </a:cubicBezTo>
                <a:cubicBezTo>
                  <a:pt x="808578" y="167985"/>
                  <a:pt x="809501" y="164570"/>
                  <a:pt x="814577" y="132176"/>
                </a:cubicBezTo>
                <a:cubicBezTo>
                  <a:pt x="821591" y="87322"/>
                  <a:pt x="826575" y="52528"/>
                  <a:pt x="826575" y="48559"/>
                </a:cubicBezTo>
                <a:cubicBezTo>
                  <a:pt x="826575" y="44775"/>
                  <a:pt x="820114" y="24563"/>
                  <a:pt x="815961" y="15057"/>
                </a:cubicBezTo>
                <a:cubicBezTo>
                  <a:pt x="814669" y="12196"/>
                  <a:pt x="813746" y="9704"/>
                  <a:pt x="814023" y="9520"/>
                </a:cubicBezTo>
                <a:cubicBezTo>
                  <a:pt x="814577" y="8966"/>
                  <a:pt x="891548" y="-7277"/>
                  <a:pt x="891917" y="-6908"/>
                </a:cubicBezTo>
                <a:cubicBezTo>
                  <a:pt x="892378" y="-6447"/>
                  <a:pt x="893855" y="22348"/>
                  <a:pt x="893947" y="31854"/>
                </a:cubicBezTo>
                <a:lnTo>
                  <a:pt x="893947" y="39330"/>
                </a:lnTo>
                <a:lnTo>
                  <a:pt x="889702" y="40438"/>
                </a:lnTo>
                <a:cubicBezTo>
                  <a:pt x="881303" y="42745"/>
                  <a:pt x="871336" y="55758"/>
                  <a:pt x="866352" y="71078"/>
                </a:cubicBezTo>
                <a:cubicBezTo>
                  <a:pt x="857954" y="97105"/>
                  <a:pt x="847802" y="156264"/>
                  <a:pt x="847802" y="179152"/>
                </a:cubicBezTo>
                <a:cubicBezTo>
                  <a:pt x="847802" y="183582"/>
                  <a:pt x="848448" y="190412"/>
                  <a:pt x="849186" y="194380"/>
                </a:cubicBezTo>
                <a:cubicBezTo>
                  <a:pt x="852416" y="211823"/>
                  <a:pt x="852601" y="217453"/>
                  <a:pt x="850109" y="231758"/>
                </a:cubicBezTo>
                <a:cubicBezTo>
                  <a:pt x="843648" y="269782"/>
                  <a:pt x="839588" y="304761"/>
                  <a:pt x="838849" y="328572"/>
                </a:cubicBezTo>
                <a:lnTo>
                  <a:pt x="838388" y="346569"/>
                </a:lnTo>
                <a:lnTo>
                  <a:pt x="841803" y="359398"/>
                </a:lnTo>
                <a:cubicBezTo>
                  <a:pt x="843648" y="366504"/>
                  <a:pt x="846140" y="377025"/>
                  <a:pt x="847248" y="382932"/>
                </a:cubicBezTo>
                <a:lnTo>
                  <a:pt x="849278" y="393453"/>
                </a:lnTo>
                <a:lnTo>
                  <a:pt x="865614" y="400929"/>
                </a:lnTo>
                <a:lnTo>
                  <a:pt x="881950" y="408404"/>
                </a:lnTo>
                <a:lnTo>
                  <a:pt x="905207" y="427324"/>
                </a:lnTo>
                <a:cubicBezTo>
                  <a:pt x="918036" y="437753"/>
                  <a:pt x="933356" y="450859"/>
                  <a:pt x="939170" y="456396"/>
                </a:cubicBezTo>
                <a:cubicBezTo>
                  <a:pt x="950984" y="467748"/>
                  <a:pt x="960582" y="475685"/>
                  <a:pt x="966858" y="479284"/>
                </a:cubicBezTo>
                <a:cubicBezTo>
                  <a:pt x="970180" y="481130"/>
                  <a:pt x="972211" y="481592"/>
                  <a:pt x="976548" y="481499"/>
                </a:cubicBezTo>
                <a:cubicBezTo>
                  <a:pt x="985316" y="481407"/>
                  <a:pt x="995376" y="486299"/>
                  <a:pt x="1037922" y="511494"/>
                </a:cubicBezTo>
                <a:cubicBezTo>
                  <a:pt x="1050013" y="518693"/>
                  <a:pt x="1054166" y="520539"/>
                  <a:pt x="1081761" y="530783"/>
                </a:cubicBezTo>
                <a:cubicBezTo>
                  <a:pt x="1115817" y="543335"/>
                  <a:pt x="1120154" y="544812"/>
                  <a:pt x="1139905" y="550165"/>
                </a:cubicBezTo>
                <a:cubicBezTo>
                  <a:pt x="1147565" y="552287"/>
                  <a:pt x="1155594" y="554964"/>
                  <a:pt x="1157902" y="556256"/>
                </a:cubicBezTo>
                <a:cubicBezTo>
                  <a:pt x="1166946" y="561240"/>
                  <a:pt x="1184851" y="568900"/>
                  <a:pt x="1196203" y="572684"/>
                </a:cubicBezTo>
                <a:cubicBezTo>
                  <a:pt x="1216691" y="579606"/>
                  <a:pt x="1220383" y="580067"/>
                  <a:pt x="1249732" y="580067"/>
                </a:cubicBezTo>
                <a:cubicBezTo>
                  <a:pt x="1264591" y="580067"/>
                  <a:pt x="1281388" y="579513"/>
                  <a:pt x="1289325" y="578775"/>
                </a:cubicBezTo>
                <a:lnTo>
                  <a:pt x="1303076" y="577483"/>
                </a:lnTo>
                <a:lnTo>
                  <a:pt x="1311106" y="569453"/>
                </a:lnTo>
                <a:cubicBezTo>
                  <a:pt x="1320796" y="559578"/>
                  <a:pt x="1325226" y="557086"/>
                  <a:pt x="1331871" y="557640"/>
                </a:cubicBezTo>
                <a:cubicBezTo>
                  <a:pt x="1340731" y="558378"/>
                  <a:pt x="1362605" y="570930"/>
                  <a:pt x="1370726" y="579975"/>
                </a:cubicBezTo>
                <a:cubicBezTo>
                  <a:pt x="1382816" y="593265"/>
                  <a:pt x="1391400" y="609047"/>
                  <a:pt x="1392138" y="619291"/>
                </a:cubicBezTo>
                <a:cubicBezTo>
                  <a:pt x="1392507" y="625382"/>
                  <a:pt x="1392415" y="625936"/>
                  <a:pt x="1388354" y="634242"/>
                </a:cubicBezTo>
                <a:cubicBezTo>
                  <a:pt x="1379863" y="651501"/>
                  <a:pt x="1380048" y="651316"/>
                  <a:pt x="1345069" y="670882"/>
                </a:cubicBezTo>
                <a:cubicBezTo>
                  <a:pt x="1235427" y="732441"/>
                  <a:pt x="1229243" y="735948"/>
                  <a:pt x="1221491" y="742131"/>
                </a:cubicBezTo>
                <a:cubicBezTo>
                  <a:pt x="1216322" y="746192"/>
                  <a:pt x="1213369" y="749330"/>
                  <a:pt x="1213092" y="750714"/>
                </a:cubicBezTo>
                <a:cubicBezTo>
                  <a:pt x="1212538" y="753575"/>
                  <a:pt x="1213923" y="754037"/>
                  <a:pt x="1224813" y="754037"/>
                </a:cubicBezTo>
                <a:cubicBezTo>
                  <a:pt x="1229428" y="754037"/>
                  <a:pt x="1236534" y="754314"/>
                  <a:pt x="1240780" y="754683"/>
                </a:cubicBezTo>
                <a:lnTo>
                  <a:pt x="1248347" y="755237"/>
                </a:lnTo>
                <a:lnTo>
                  <a:pt x="1262930" y="768157"/>
                </a:lnTo>
                <a:cubicBezTo>
                  <a:pt x="1292924" y="794737"/>
                  <a:pt x="1296247" y="798152"/>
                  <a:pt x="1310921" y="817441"/>
                </a:cubicBezTo>
                <a:cubicBezTo>
                  <a:pt x="1330949" y="843929"/>
                  <a:pt x="1335102" y="847344"/>
                  <a:pt x="1359559" y="856942"/>
                </a:cubicBezTo>
                <a:cubicBezTo>
                  <a:pt x="1365558" y="859342"/>
                  <a:pt x="1371003" y="861833"/>
                  <a:pt x="1371557" y="862572"/>
                </a:cubicBezTo>
                <a:cubicBezTo>
                  <a:pt x="1372018" y="863310"/>
                  <a:pt x="1376633" y="865341"/>
                  <a:pt x="1381709" y="867094"/>
                </a:cubicBezTo>
                <a:cubicBezTo>
                  <a:pt x="1386785" y="868940"/>
                  <a:pt x="1393984" y="871432"/>
                  <a:pt x="1397768" y="872816"/>
                </a:cubicBezTo>
                <a:cubicBezTo>
                  <a:pt x="1405520" y="875585"/>
                  <a:pt x="1410781" y="879646"/>
                  <a:pt x="1410781" y="882876"/>
                </a:cubicBezTo>
                <a:cubicBezTo>
                  <a:pt x="1410781" y="884168"/>
                  <a:pt x="1408750" y="887214"/>
                  <a:pt x="1405612" y="890813"/>
                </a:cubicBezTo>
                <a:cubicBezTo>
                  <a:pt x="1402751" y="894043"/>
                  <a:pt x="1396568" y="901427"/>
                  <a:pt x="1391861" y="907241"/>
                </a:cubicBezTo>
                <a:lnTo>
                  <a:pt x="1383278" y="917855"/>
                </a:lnTo>
                <a:lnTo>
                  <a:pt x="1382724" y="928930"/>
                </a:lnTo>
                <a:cubicBezTo>
                  <a:pt x="1382355" y="935021"/>
                  <a:pt x="1381894" y="941481"/>
                  <a:pt x="1381617" y="943327"/>
                </a:cubicBezTo>
                <a:lnTo>
                  <a:pt x="1381155" y="946742"/>
                </a:lnTo>
                <a:lnTo>
                  <a:pt x="1370265" y="939266"/>
                </a:lnTo>
                <a:lnTo>
                  <a:pt x="1359374" y="931791"/>
                </a:lnTo>
                <a:lnTo>
                  <a:pt x="1358821" y="919700"/>
                </a:lnTo>
                <a:cubicBezTo>
                  <a:pt x="1358451" y="913148"/>
                  <a:pt x="1357990" y="906780"/>
                  <a:pt x="1357621" y="905580"/>
                </a:cubicBezTo>
                <a:cubicBezTo>
                  <a:pt x="1357067" y="903549"/>
                  <a:pt x="1353006" y="900781"/>
                  <a:pt x="1350607" y="900781"/>
                </a:cubicBezTo>
                <a:cubicBezTo>
                  <a:pt x="1348853" y="900781"/>
                  <a:pt x="1330672" y="911856"/>
                  <a:pt x="1324211" y="916839"/>
                </a:cubicBezTo>
                <a:cubicBezTo>
                  <a:pt x="1319781" y="920162"/>
                  <a:pt x="1314521" y="925884"/>
                  <a:pt x="1304553" y="937974"/>
                </a:cubicBezTo>
                <a:cubicBezTo>
                  <a:pt x="1304276" y="938436"/>
                  <a:pt x="1300308" y="932529"/>
                  <a:pt x="1295878" y="924869"/>
                </a:cubicBezTo>
                <a:cubicBezTo>
                  <a:pt x="1285910" y="907702"/>
                  <a:pt x="1286095" y="907887"/>
                  <a:pt x="1283603" y="908348"/>
                </a:cubicBezTo>
                <a:cubicBezTo>
                  <a:pt x="1281757" y="908625"/>
                  <a:pt x="1281942" y="909179"/>
                  <a:pt x="1287018" y="920808"/>
                </a:cubicBezTo>
                <a:lnTo>
                  <a:pt x="1292463" y="932990"/>
                </a:lnTo>
                <a:lnTo>
                  <a:pt x="1290248" y="934467"/>
                </a:lnTo>
                <a:cubicBezTo>
                  <a:pt x="1289048" y="935205"/>
                  <a:pt x="1287848" y="935851"/>
                  <a:pt x="1287479" y="935851"/>
                </a:cubicBezTo>
                <a:cubicBezTo>
                  <a:pt x="1287110" y="935851"/>
                  <a:pt x="1283972" y="932806"/>
                  <a:pt x="1280465" y="929022"/>
                </a:cubicBezTo>
                <a:cubicBezTo>
                  <a:pt x="1273174" y="921085"/>
                  <a:pt x="1266714" y="916470"/>
                  <a:pt x="1262837" y="916470"/>
                </a:cubicBezTo>
                <a:cubicBezTo>
                  <a:pt x="1260069" y="916470"/>
                  <a:pt x="1260069" y="916470"/>
                  <a:pt x="1260622" y="920900"/>
                </a:cubicBezTo>
                <a:cubicBezTo>
                  <a:pt x="1260899" y="923300"/>
                  <a:pt x="1263483" y="932437"/>
                  <a:pt x="1266252" y="941204"/>
                </a:cubicBezTo>
                <a:cubicBezTo>
                  <a:pt x="1271882" y="958463"/>
                  <a:pt x="1272712" y="964831"/>
                  <a:pt x="1269759" y="967507"/>
                </a:cubicBezTo>
                <a:cubicBezTo>
                  <a:pt x="1267729" y="969353"/>
                  <a:pt x="1265606" y="969446"/>
                  <a:pt x="1262837" y="968061"/>
                </a:cubicBezTo>
                <a:cubicBezTo>
                  <a:pt x="1258961" y="966031"/>
                  <a:pt x="1256469" y="963077"/>
                  <a:pt x="1250193" y="952925"/>
                </a:cubicBezTo>
                <a:cubicBezTo>
                  <a:pt x="1246686" y="947296"/>
                  <a:pt x="1242995" y="941943"/>
                  <a:pt x="1241979" y="941020"/>
                </a:cubicBezTo>
                <a:cubicBezTo>
                  <a:pt x="1240134" y="939358"/>
                  <a:pt x="1240041" y="939358"/>
                  <a:pt x="1239026" y="941943"/>
                </a:cubicBezTo>
                <a:cubicBezTo>
                  <a:pt x="1235704" y="950618"/>
                  <a:pt x="1232750" y="976737"/>
                  <a:pt x="1234319" y="983197"/>
                </a:cubicBezTo>
                <a:cubicBezTo>
                  <a:pt x="1236257" y="990765"/>
                  <a:pt x="1236350" y="992242"/>
                  <a:pt x="1235427" y="995841"/>
                </a:cubicBezTo>
                <a:cubicBezTo>
                  <a:pt x="1234135" y="1000640"/>
                  <a:pt x="1230720" y="1003224"/>
                  <a:pt x="1225551" y="1003224"/>
                </a:cubicBezTo>
                <a:cubicBezTo>
                  <a:pt x="1223336" y="1003224"/>
                  <a:pt x="1220291" y="1002578"/>
                  <a:pt x="1218906" y="1001932"/>
                </a:cubicBezTo>
                <a:cubicBezTo>
                  <a:pt x="1213646" y="999163"/>
                  <a:pt x="1208201" y="991042"/>
                  <a:pt x="1204509" y="980613"/>
                </a:cubicBezTo>
                <a:cubicBezTo>
                  <a:pt x="1203125" y="976737"/>
                  <a:pt x="1202848" y="972030"/>
                  <a:pt x="1202663" y="950157"/>
                </a:cubicBezTo>
                <a:cubicBezTo>
                  <a:pt x="1202479" y="923761"/>
                  <a:pt x="1201371" y="912778"/>
                  <a:pt x="1198233" y="905211"/>
                </a:cubicBezTo>
                <a:cubicBezTo>
                  <a:pt x="1196295" y="900596"/>
                  <a:pt x="1186420" y="894043"/>
                  <a:pt x="1143227" y="868571"/>
                </a:cubicBezTo>
                <a:cubicBezTo>
                  <a:pt x="1128553" y="859895"/>
                  <a:pt x="1121908" y="856481"/>
                  <a:pt x="1120616" y="856850"/>
                </a:cubicBezTo>
                <a:cubicBezTo>
                  <a:pt x="1119508" y="857127"/>
                  <a:pt x="1112679" y="860818"/>
                  <a:pt x="1105295" y="864971"/>
                </a:cubicBezTo>
                <a:cubicBezTo>
                  <a:pt x="1087945" y="874847"/>
                  <a:pt x="1087391" y="875677"/>
                  <a:pt x="1088037" y="888321"/>
                </a:cubicBezTo>
                <a:cubicBezTo>
                  <a:pt x="1088498" y="900042"/>
                  <a:pt x="1091544" y="908533"/>
                  <a:pt x="1104834" y="935390"/>
                </a:cubicBezTo>
                <a:cubicBezTo>
                  <a:pt x="1121539" y="969169"/>
                  <a:pt x="1137505" y="993995"/>
                  <a:pt x="1158086" y="1018176"/>
                </a:cubicBezTo>
                <a:cubicBezTo>
                  <a:pt x="1188635" y="1053985"/>
                  <a:pt x="1255823" y="1138432"/>
                  <a:pt x="1265421" y="1153198"/>
                </a:cubicBezTo>
                <a:cubicBezTo>
                  <a:pt x="1276958" y="1170826"/>
                  <a:pt x="1294493" y="1199806"/>
                  <a:pt x="1296801" y="1205066"/>
                </a:cubicBezTo>
                <a:cubicBezTo>
                  <a:pt x="1300123" y="1212542"/>
                  <a:pt x="1303446" y="1223525"/>
                  <a:pt x="1304184" y="1229523"/>
                </a:cubicBezTo>
                <a:cubicBezTo>
                  <a:pt x="1306030" y="1244659"/>
                  <a:pt x="1295416" y="1249182"/>
                  <a:pt x="1284987" y="1237737"/>
                </a:cubicBezTo>
                <a:cubicBezTo>
                  <a:pt x="1281572" y="1233953"/>
                  <a:pt x="1276866" y="1225463"/>
                  <a:pt x="1274558" y="1218910"/>
                </a:cubicBezTo>
                <a:cubicBezTo>
                  <a:pt x="1272159" y="1212173"/>
                  <a:pt x="1260622" y="1197960"/>
                  <a:pt x="1257577" y="1197960"/>
                </a:cubicBezTo>
                <a:cubicBezTo>
                  <a:pt x="1257115" y="1197960"/>
                  <a:pt x="1256008" y="1198975"/>
                  <a:pt x="1255269" y="1200175"/>
                </a:cubicBezTo>
                <a:cubicBezTo>
                  <a:pt x="1253147" y="1203405"/>
                  <a:pt x="1254623" y="1208112"/>
                  <a:pt x="1260161" y="1216049"/>
                </a:cubicBezTo>
                <a:cubicBezTo>
                  <a:pt x="1273912" y="1235707"/>
                  <a:pt x="1286187" y="1263764"/>
                  <a:pt x="1286187" y="1275485"/>
                </a:cubicBezTo>
                <a:cubicBezTo>
                  <a:pt x="1286187" y="1292282"/>
                  <a:pt x="1268836" y="1321446"/>
                  <a:pt x="1257392" y="1323938"/>
                </a:cubicBezTo>
                <a:cubicBezTo>
                  <a:pt x="1253700" y="1324768"/>
                  <a:pt x="1250193" y="1322184"/>
                  <a:pt x="1248440" y="1317293"/>
                </a:cubicBezTo>
                <a:cubicBezTo>
                  <a:pt x="1247240" y="1313970"/>
                  <a:pt x="1247240" y="1312863"/>
                  <a:pt x="1248624" y="1307510"/>
                </a:cubicBezTo>
                <a:cubicBezTo>
                  <a:pt x="1249363" y="1304187"/>
                  <a:pt x="1251578" y="1298188"/>
                  <a:pt x="1253516" y="1294035"/>
                </a:cubicBezTo>
                <a:lnTo>
                  <a:pt x="1256931" y="1286560"/>
                </a:lnTo>
                <a:lnTo>
                  <a:pt x="1256469" y="1274377"/>
                </a:lnTo>
                <a:cubicBezTo>
                  <a:pt x="1255915" y="1259241"/>
                  <a:pt x="1254716" y="1256011"/>
                  <a:pt x="1247517" y="1249551"/>
                </a:cubicBezTo>
                <a:cubicBezTo>
                  <a:pt x="1240503" y="1243275"/>
                  <a:pt x="1237826" y="1241983"/>
                  <a:pt x="1232935" y="1242537"/>
                </a:cubicBezTo>
                <a:cubicBezTo>
                  <a:pt x="1228689" y="1242998"/>
                  <a:pt x="1225551" y="1245121"/>
                  <a:pt x="1224352" y="1248351"/>
                </a:cubicBezTo>
                <a:cubicBezTo>
                  <a:pt x="1223982" y="1249366"/>
                  <a:pt x="1224352" y="1271332"/>
                  <a:pt x="1225367" y="1297266"/>
                </a:cubicBezTo>
                <a:cubicBezTo>
                  <a:pt x="1226936" y="1339074"/>
                  <a:pt x="1227305" y="1344796"/>
                  <a:pt x="1228966" y="1349318"/>
                </a:cubicBezTo>
                <a:cubicBezTo>
                  <a:pt x="1231735" y="1357071"/>
                  <a:pt x="1231458" y="1361777"/>
                  <a:pt x="1228043" y="1365192"/>
                </a:cubicBezTo>
                <a:cubicBezTo>
                  <a:pt x="1225551" y="1367684"/>
                  <a:pt x="1224721" y="1367961"/>
                  <a:pt x="1221398" y="1367500"/>
                </a:cubicBezTo>
                <a:cubicBezTo>
                  <a:pt x="1212077" y="1366207"/>
                  <a:pt x="1206632" y="1355686"/>
                  <a:pt x="1197402" y="1320708"/>
                </a:cubicBezTo>
                <a:lnTo>
                  <a:pt x="1194357" y="1309171"/>
                </a:lnTo>
                <a:lnTo>
                  <a:pt x="1194634" y="1279546"/>
                </a:lnTo>
                <a:cubicBezTo>
                  <a:pt x="1194911" y="1240229"/>
                  <a:pt x="1193619" y="1228508"/>
                  <a:pt x="1188912" y="1227678"/>
                </a:cubicBezTo>
                <a:cubicBezTo>
                  <a:pt x="1186143" y="1227124"/>
                  <a:pt x="1176175" y="1232661"/>
                  <a:pt x="1169992" y="1238291"/>
                </a:cubicBezTo>
                <a:cubicBezTo>
                  <a:pt x="1163070" y="1244475"/>
                  <a:pt x="1155964" y="1253888"/>
                  <a:pt x="1137967" y="1280561"/>
                </a:cubicBezTo>
                <a:cubicBezTo>
                  <a:pt x="1114986" y="1314616"/>
                  <a:pt x="1102711" y="1336766"/>
                  <a:pt x="1100496" y="1348026"/>
                </a:cubicBezTo>
                <a:cubicBezTo>
                  <a:pt x="1099942" y="1350979"/>
                  <a:pt x="1099112" y="1354025"/>
                  <a:pt x="1098558" y="1354671"/>
                </a:cubicBezTo>
                <a:cubicBezTo>
                  <a:pt x="1096251" y="1357624"/>
                  <a:pt x="1091913" y="1354671"/>
                  <a:pt x="1090898" y="1349503"/>
                </a:cubicBezTo>
                <a:lnTo>
                  <a:pt x="1090252" y="1346549"/>
                </a:lnTo>
                <a:lnTo>
                  <a:pt x="1087391" y="1349872"/>
                </a:lnTo>
                <a:cubicBezTo>
                  <a:pt x="1083976" y="1353840"/>
                  <a:pt x="1081207" y="1353656"/>
                  <a:pt x="1078992" y="1349410"/>
                </a:cubicBezTo>
                <a:cubicBezTo>
                  <a:pt x="1078346" y="1348026"/>
                  <a:pt x="1068932" y="1338428"/>
                  <a:pt x="1058227" y="1327999"/>
                </a:cubicBezTo>
                <a:cubicBezTo>
                  <a:pt x="1047428" y="1317662"/>
                  <a:pt x="1037922" y="1307787"/>
                  <a:pt x="1037000" y="1305941"/>
                </a:cubicBezTo>
                <a:cubicBezTo>
                  <a:pt x="1036169" y="1304187"/>
                  <a:pt x="1034877" y="1300588"/>
                  <a:pt x="1034231" y="1297912"/>
                </a:cubicBezTo>
                <a:cubicBezTo>
                  <a:pt x="1032846" y="1291820"/>
                  <a:pt x="1031647" y="1290805"/>
                  <a:pt x="1026201" y="1291451"/>
                </a:cubicBezTo>
                <a:cubicBezTo>
                  <a:pt x="1017526" y="1292374"/>
                  <a:pt x="1014203" y="1300219"/>
                  <a:pt x="1015034" y="1317939"/>
                </a:cubicBezTo>
                <a:cubicBezTo>
                  <a:pt x="1015496" y="1327630"/>
                  <a:pt x="1015496" y="1327630"/>
                  <a:pt x="1022510" y="1343411"/>
                </a:cubicBezTo>
                <a:cubicBezTo>
                  <a:pt x="1037000" y="1375990"/>
                  <a:pt x="1045306" y="1398417"/>
                  <a:pt x="1045306" y="1404785"/>
                </a:cubicBezTo>
                <a:cubicBezTo>
                  <a:pt x="1045306" y="1407831"/>
                  <a:pt x="1044937" y="1408569"/>
                  <a:pt x="1042906" y="1409308"/>
                </a:cubicBezTo>
                <a:cubicBezTo>
                  <a:pt x="1039584" y="1410600"/>
                  <a:pt x="1037000" y="1410415"/>
                  <a:pt x="1033400" y="1408662"/>
                </a:cubicBezTo>
                <a:close/>
                <a:moveTo>
                  <a:pt x="1087299" y="1302065"/>
                </a:moveTo>
                <a:cubicBezTo>
                  <a:pt x="1089052" y="1296158"/>
                  <a:pt x="1090529" y="1290713"/>
                  <a:pt x="1090529" y="1289975"/>
                </a:cubicBezTo>
                <a:cubicBezTo>
                  <a:pt x="1090529" y="1289144"/>
                  <a:pt x="1088960" y="1288221"/>
                  <a:pt x="1086652" y="1287667"/>
                </a:cubicBezTo>
                <a:cubicBezTo>
                  <a:pt x="1079269" y="1285729"/>
                  <a:pt x="1077054" y="1285545"/>
                  <a:pt x="1074378" y="1286560"/>
                </a:cubicBezTo>
                <a:cubicBezTo>
                  <a:pt x="1071978" y="1287483"/>
                  <a:pt x="1071886" y="1287760"/>
                  <a:pt x="1072255" y="1292005"/>
                </a:cubicBezTo>
                <a:cubicBezTo>
                  <a:pt x="1072532" y="1294405"/>
                  <a:pt x="1073639" y="1298373"/>
                  <a:pt x="1074747" y="1300680"/>
                </a:cubicBezTo>
                <a:cubicBezTo>
                  <a:pt x="1076870" y="1305110"/>
                  <a:pt x="1083053" y="1313693"/>
                  <a:pt x="1083699" y="1313140"/>
                </a:cubicBezTo>
                <a:cubicBezTo>
                  <a:pt x="1083884" y="1312863"/>
                  <a:pt x="1085453" y="1307879"/>
                  <a:pt x="1087299" y="1302065"/>
                </a:cubicBezTo>
                <a:close/>
                <a:moveTo>
                  <a:pt x="1119047" y="1242444"/>
                </a:moveTo>
                <a:cubicBezTo>
                  <a:pt x="1142304" y="1218910"/>
                  <a:pt x="1155687" y="1197221"/>
                  <a:pt x="1153933" y="1186146"/>
                </a:cubicBezTo>
                <a:cubicBezTo>
                  <a:pt x="1153195" y="1181716"/>
                  <a:pt x="1145258" y="1165658"/>
                  <a:pt x="1143781" y="1165658"/>
                </a:cubicBezTo>
                <a:cubicBezTo>
                  <a:pt x="1142027" y="1165658"/>
                  <a:pt x="1046044" y="1217802"/>
                  <a:pt x="1045952" y="1218818"/>
                </a:cubicBezTo>
                <a:cubicBezTo>
                  <a:pt x="1045767" y="1220017"/>
                  <a:pt x="1062380" y="1232754"/>
                  <a:pt x="1070963" y="1237922"/>
                </a:cubicBezTo>
                <a:cubicBezTo>
                  <a:pt x="1074931" y="1240322"/>
                  <a:pt x="1081300" y="1243644"/>
                  <a:pt x="1085084" y="1245121"/>
                </a:cubicBezTo>
                <a:cubicBezTo>
                  <a:pt x="1092098" y="1247982"/>
                  <a:pt x="1105665" y="1252320"/>
                  <a:pt x="1107972" y="1252320"/>
                </a:cubicBezTo>
                <a:cubicBezTo>
                  <a:pt x="1108710" y="1252412"/>
                  <a:pt x="1113694" y="1247982"/>
                  <a:pt x="1119047" y="1242444"/>
                </a:cubicBezTo>
                <a:close/>
                <a:moveTo>
                  <a:pt x="1054720" y="1156798"/>
                </a:moveTo>
                <a:cubicBezTo>
                  <a:pt x="1082315" y="1143785"/>
                  <a:pt x="1106218" y="1132525"/>
                  <a:pt x="1107972" y="1131694"/>
                </a:cubicBezTo>
                <a:cubicBezTo>
                  <a:pt x="1113325" y="1129018"/>
                  <a:pt x="1119877" y="1122465"/>
                  <a:pt x="1122462" y="1117112"/>
                </a:cubicBezTo>
                <a:lnTo>
                  <a:pt x="1124954" y="1111944"/>
                </a:lnTo>
                <a:lnTo>
                  <a:pt x="1124400" y="1092009"/>
                </a:lnTo>
                <a:cubicBezTo>
                  <a:pt x="1123385" y="1057400"/>
                  <a:pt x="1121262" y="1045402"/>
                  <a:pt x="1114155" y="1033311"/>
                </a:cubicBezTo>
                <a:cubicBezTo>
                  <a:pt x="1108710" y="1024267"/>
                  <a:pt x="1078808" y="969999"/>
                  <a:pt x="1063949" y="942312"/>
                </a:cubicBezTo>
                <a:cubicBezTo>
                  <a:pt x="1046782" y="910194"/>
                  <a:pt x="1042629" y="898381"/>
                  <a:pt x="1043829" y="884260"/>
                </a:cubicBezTo>
                <a:cubicBezTo>
                  <a:pt x="1045213" y="868386"/>
                  <a:pt x="1045490" y="862018"/>
                  <a:pt x="1045029" y="860634"/>
                </a:cubicBezTo>
                <a:cubicBezTo>
                  <a:pt x="1044567" y="859434"/>
                  <a:pt x="1043183" y="859711"/>
                  <a:pt x="1035892" y="862387"/>
                </a:cubicBezTo>
                <a:cubicBezTo>
                  <a:pt x="1001190" y="874939"/>
                  <a:pt x="943970" y="905672"/>
                  <a:pt x="932987" y="917670"/>
                </a:cubicBezTo>
                <a:cubicBezTo>
                  <a:pt x="920527" y="931237"/>
                  <a:pt x="915451" y="958555"/>
                  <a:pt x="919235" y="990857"/>
                </a:cubicBezTo>
                <a:cubicBezTo>
                  <a:pt x="920435" y="1000917"/>
                  <a:pt x="920712" y="1001840"/>
                  <a:pt x="943231" y="1058968"/>
                </a:cubicBezTo>
                <a:cubicBezTo>
                  <a:pt x="957721" y="1095885"/>
                  <a:pt x="970365" y="1126434"/>
                  <a:pt x="978025" y="1142954"/>
                </a:cubicBezTo>
                <a:cubicBezTo>
                  <a:pt x="990023" y="1168796"/>
                  <a:pt x="990115" y="1168888"/>
                  <a:pt x="996207" y="1174610"/>
                </a:cubicBezTo>
                <a:cubicBezTo>
                  <a:pt x="999621" y="1177748"/>
                  <a:pt x="1002852" y="1180332"/>
                  <a:pt x="1003498" y="1180424"/>
                </a:cubicBezTo>
                <a:cubicBezTo>
                  <a:pt x="1004144" y="1180424"/>
                  <a:pt x="1027124" y="1169811"/>
                  <a:pt x="1054720" y="1156798"/>
                </a:cubicBezTo>
                <a:close/>
                <a:moveTo>
                  <a:pt x="1305753" y="887398"/>
                </a:moveTo>
                <a:lnTo>
                  <a:pt x="1303169" y="876416"/>
                </a:lnTo>
                <a:lnTo>
                  <a:pt x="1293201" y="874939"/>
                </a:lnTo>
                <a:cubicBezTo>
                  <a:pt x="1283695" y="873555"/>
                  <a:pt x="1283049" y="873278"/>
                  <a:pt x="1280465" y="870232"/>
                </a:cubicBezTo>
                <a:cubicBezTo>
                  <a:pt x="1270313" y="858511"/>
                  <a:pt x="1238288" y="824825"/>
                  <a:pt x="1235150" y="822517"/>
                </a:cubicBezTo>
                <a:cubicBezTo>
                  <a:pt x="1226659" y="816426"/>
                  <a:pt x="1214938" y="813565"/>
                  <a:pt x="1198510" y="813565"/>
                </a:cubicBezTo>
                <a:lnTo>
                  <a:pt x="1186974" y="813657"/>
                </a:lnTo>
                <a:lnTo>
                  <a:pt x="1177283" y="818272"/>
                </a:lnTo>
                <a:cubicBezTo>
                  <a:pt x="1171930" y="820856"/>
                  <a:pt x="1164731" y="824640"/>
                  <a:pt x="1161132" y="826763"/>
                </a:cubicBezTo>
                <a:lnTo>
                  <a:pt x="1154764" y="830547"/>
                </a:lnTo>
                <a:lnTo>
                  <a:pt x="1163439" y="834607"/>
                </a:lnTo>
                <a:cubicBezTo>
                  <a:pt x="1168238" y="836822"/>
                  <a:pt x="1182820" y="843652"/>
                  <a:pt x="1195741" y="849743"/>
                </a:cubicBezTo>
                <a:cubicBezTo>
                  <a:pt x="1217614" y="860080"/>
                  <a:pt x="1220660" y="861187"/>
                  <a:pt x="1238195" y="865987"/>
                </a:cubicBezTo>
                <a:cubicBezTo>
                  <a:pt x="1248624" y="868848"/>
                  <a:pt x="1263206" y="872447"/>
                  <a:pt x="1270682" y="874108"/>
                </a:cubicBezTo>
                <a:lnTo>
                  <a:pt x="1284157" y="877062"/>
                </a:lnTo>
                <a:lnTo>
                  <a:pt x="1296062" y="888967"/>
                </a:lnTo>
                <a:cubicBezTo>
                  <a:pt x="1302523" y="895520"/>
                  <a:pt x="1307968" y="900319"/>
                  <a:pt x="1308060" y="899673"/>
                </a:cubicBezTo>
                <a:cubicBezTo>
                  <a:pt x="1308152" y="899027"/>
                  <a:pt x="1307137" y="893490"/>
                  <a:pt x="1305753" y="887398"/>
                </a:cubicBezTo>
                <a:close/>
              </a:path>
            </a:pathLst>
          </a:custGeom>
          <a:solidFill>
            <a:schemeClr val="tx1"/>
          </a:solidFill>
          <a:ln w="19050" cap="flat">
            <a:noFill/>
            <a:prstDash val="solid"/>
            <a:miter/>
          </a:ln>
        </p:spPr>
        <p:txBody>
          <a:bodyPr rtlCol="0" anchor="ctr"/>
          <a:lstStyle/>
          <a:p>
            <a:endParaRPr lang="en-CA" dirty="0"/>
          </a:p>
        </p:txBody>
      </p:sp>
      <p:grpSp>
        <p:nvGrpSpPr>
          <p:cNvPr id="26" name="Group 25">
            <a:extLst>
              <a:ext uri="{FF2B5EF4-FFF2-40B4-BE49-F238E27FC236}">
                <a16:creationId xmlns:a16="http://schemas.microsoft.com/office/drawing/2014/main" id="{E77FBDD0-6684-0662-56D0-DF83584384D7}"/>
              </a:ext>
            </a:extLst>
          </p:cNvPr>
          <p:cNvGrpSpPr/>
          <p:nvPr/>
        </p:nvGrpSpPr>
        <p:grpSpPr>
          <a:xfrm>
            <a:off x="3186008" y="2453644"/>
            <a:ext cx="6226685" cy="3597352"/>
            <a:chOff x="3186008" y="2453644"/>
            <a:chExt cx="6226685" cy="3597352"/>
          </a:xfrm>
        </p:grpSpPr>
        <p:cxnSp>
          <p:nvCxnSpPr>
            <p:cNvPr id="9" name="Straight Arrow Connector 8">
              <a:extLst>
                <a:ext uri="{FF2B5EF4-FFF2-40B4-BE49-F238E27FC236}">
                  <a16:creationId xmlns:a16="http://schemas.microsoft.com/office/drawing/2014/main" id="{4DDCA1CE-138C-76CD-9634-3E3D88BA3198}"/>
                </a:ext>
              </a:extLst>
            </p:cNvPr>
            <p:cNvCxnSpPr>
              <a:cxnSpLocks/>
            </p:cNvCxnSpPr>
            <p:nvPr/>
          </p:nvCxnSpPr>
          <p:spPr>
            <a:xfrm flipV="1">
              <a:off x="6922438" y="5443136"/>
              <a:ext cx="2490255" cy="46057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324F0-718C-D8EE-8656-E36ABAC5AC68}"/>
                </a:ext>
              </a:extLst>
            </p:cNvPr>
            <p:cNvCxnSpPr>
              <a:cxnSpLocks/>
            </p:cNvCxnSpPr>
            <p:nvPr/>
          </p:nvCxnSpPr>
          <p:spPr>
            <a:xfrm flipV="1">
              <a:off x="6718493" y="2453644"/>
              <a:ext cx="2590810" cy="291135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848C0D-FF6D-8CDA-A08E-C43B901710EA}"/>
                </a:ext>
              </a:extLst>
            </p:cNvPr>
            <p:cNvCxnSpPr>
              <a:cxnSpLocks/>
            </p:cNvCxnSpPr>
            <p:nvPr/>
          </p:nvCxnSpPr>
          <p:spPr>
            <a:xfrm flipH="1" flipV="1">
              <a:off x="3577820" y="5443136"/>
              <a:ext cx="1732144" cy="60786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C057D7-44AA-F37A-31B8-FE6EF2991B0F}"/>
                </a:ext>
              </a:extLst>
            </p:cNvPr>
            <p:cNvCxnSpPr>
              <a:cxnSpLocks/>
            </p:cNvCxnSpPr>
            <p:nvPr/>
          </p:nvCxnSpPr>
          <p:spPr>
            <a:xfrm flipH="1" flipV="1">
              <a:off x="3186008" y="2687842"/>
              <a:ext cx="2219594" cy="2602416"/>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7" name="Audio 236">
            <a:hlinkClick r:id="" action="ppaction://media"/>
            <a:extLst>
              <a:ext uri="{FF2B5EF4-FFF2-40B4-BE49-F238E27FC236}">
                <a16:creationId xmlns:a16="http://schemas.microsoft.com/office/drawing/2014/main" id="{EF2FD971-414B-F297-ACF0-D6C561CD697F}"/>
              </a:ext>
            </a:extLst>
          </p:cNvPr>
          <p:cNvPicPr>
            <a:picLocks noChangeAspect="1"/>
          </p:cNvPicPr>
          <p:nvPr>
            <a:audioFile r:link="rId3"/>
            <p:extLst>
              <p:ext uri="{DAA4B4D4-6D71-4841-9C94-3DE7FCFB9230}">
                <p14:media xmlns:p14="http://schemas.microsoft.com/office/powerpoint/2010/main" r:embed="rId2"/>
              </p:ext>
            </p:extLst>
          </p:nvPr>
        </p:nvPicPr>
        <p:blipFill>
          <a:blip r:embed="rId18"/>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65885891"/>
      </p:ext>
    </p:extLst>
  </p:cSld>
  <p:clrMapOvr>
    <a:masterClrMapping/>
  </p:clrMapOvr>
  <mc:AlternateContent xmlns:mc="http://schemas.openxmlformats.org/markup-compatibility/2006" xmlns:p14="http://schemas.microsoft.com/office/powerpoint/2010/main">
    <mc:Choice Requires="p14">
      <p:transition spd="slow" p14:dur="2000" advTm="40518"/>
    </mc:Choice>
    <mc:Fallback xmlns="">
      <p:transition spd="slow" advTm="40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37"/>
                </p:tgtEl>
              </p:cMediaNode>
            </p:audio>
          </p:childTnLst>
        </p:cTn>
      </p:par>
    </p:tnLst>
    <p:bldLst>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4.6"/>
</p:tagLst>
</file>

<file path=ppt/tags/tag2.xml><?xml version="1.0" encoding="utf-8"?>
<p:tagLst xmlns:a="http://schemas.openxmlformats.org/drawingml/2006/main" xmlns:r="http://schemas.openxmlformats.org/officeDocument/2006/relationships" xmlns:p="http://schemas.openxmlformats.org/presentationml/2006/main">
  <p:tag name="TIMING" val="|15.2|2.2|6.2|1.7|3.2"/>
</p:tagLst>
</file>

<file path=ppt/tags/tag3.xml><?xml version="1.0" encoding="utf-8"?>
<p:tagLst xmlns:a="http://schemas.openxmlformats.org/drawingml/2006/main" xmlns:r="http://schemas.openxmlformats.org/officeDocument/2006/relationships" xmlns:p="http://schemas.openxmlformats.org/presentationml/2006/main">
  <p:tag name="TIMING" val="|19.9|10.2|6.1|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m" id="{3911C202-4EB2-4AD7-804C-6F68A99B1126}" vid="{6DB52515-FBAF-45F4-B55E-EDEB4243F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13827</TotalTime>
  <Words>1232</Words>
  <Application>Microsoft Office PowerPoint</Application>
  <PresentationFormat>Widescreen</PresentationFormat>
  <Paragraphs>192</Paragraphs>
  <Slides>40</Slides>
  <Notes>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Calibri</vt:lpstr>
      <vt:lpstr>Office Theme</vt:lpstr>
      <vt:lpstr>Rising temperatures alter how and where mammals move</vt:lpstr>
      <vt:lpstr>A bit of history… </vt:lpstr>
      <vt:lpstr>The Land before Edmonton: Amiskwaciy</vt:lpstr>
      <vt:lpstr>PowerPoint Presentation</vt:lpstr>
      <vt:lpstr>PowerPoint Presentation</vt:lpstr>
      <vt:lpstr>PowerPoint Presentation</vt:lpstr>
      <vt:lpstr>The climate warmed rapidly in the last 40 years</vt:lpstr>
      <vt:lpstr>Heat affects mammals’ behavior and fitness</vt:lpstr>
      <vt:lpstr>There are many drivers of movement behavior</vt:lpstr>
      <vt:lpstr>How and where will mammals move in 2100? </vt:lpstr>
      <vt:lpstr>PowerPoint Presentation</vt:lpstr>
      <vt:lpstr>PowerPoint Presentation</vt:lpstr>
      <vt:lpstr>PowerPoint Presentation</vt:lpstr>
      <vt:lpstr>Temperature affects how caribou move </vt:lpstr>
      <vt:lpstr>Temperature alters movement phenology</vt:lpstr>
      <vt:lpstr>Annual averages may not change much…</vt:lpstr>
      <vt:lpstr>… but averages are not representative of extremes</vt:lpstr>
      <vt:lpstr>Temperature affects caribou’s habitat selection </vt:lpstr>
      <vt:lpstr>A simple resource selection function</vt:lpstr>
      <vt:lpstr>Temperature alters movement habitat selection</vt:lpstr>
      <vt:lpstr>Temperature affects habitat selection</vt:lpstr>
      <vt:lpstr>Annual averages may not change much…</vt:lpstr>
      <vt:lpstr>… but averages are not representative of extremes</vt:lpstr>
      <vt:lpstr>Worse scenarios result in wider range of RSS</vt:lpstr>
      <vt:lpstr>Other animals also affect movement behavior</vt:lpstr>
      <vt:lpstr>PowerPoint Presentation</vt:lpstr>
      <vt:lpstr>Wolves respond to heat similarly to caribou</vt:lpstr>
      <vt:lpstr>Habitat selection depends on temperature</vt:lpstr>
      <vt:lpstr>Encounter rates depend on temperature</vt:lpstr>
      <vt:lpstr>Species alter movement rates differently</vt:lpstr>
      <vt:lpstr>Species alter habitat selection differently</vt:lpstr>
      <vt:lpstr>Species will adapt their movement rates differently</vt:lpstr>
      <vt:lpstr>Species will adapt their habitat selection differently</vt:lpstr>
      <vt:lpstr>Worse scenarios ==&gt; stronger selection</vt:lpstr>
      <vt:lpstr>Rising heat will impact ecosystem dynamics</vt:lpstr>
      <vt:lpstr>Effective conservation requires proactive action</vt:lpstr>
      <vt:lpstr>Conclusions and future directions</vt:lpstr>
      <vt:lpstr>Funder acknowledgements</vt:lpstr>
      <vt:lpstr>Conclusions and future directions</vt:lpstr>
      <vt:lpstr>References and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climate change will shape the future of human wildlife conflict in B.C.’s protected areas</dc:title>
  <dc:creator>Stefano Mezzini</dc:creator>
  <cp:lastModifiedBy>Stefano Mezzini</cp:lastModifiedBy>
  <cp:revision>525</cp:revision>
  <dcterms:created xsi:type="dcterms:W3CDTF">2022-12-02T17:41:46Z</dcterms:created>
  <dcterms:modified xsi:type="dcterms:W3CDTF">2025-09-26T23:28:34Z</dcterms:modified>
</cp:coreProperties>
</file>